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69" r:id="rId2"/>
    <p:sldId id="301" r:id="rId3"/>
    <p:sldId id="300" r:id="rId4"/>
    <p:sldId id="302" r:id="rId5"/>
    <p:sldId id="310" r:id="rId6"/>
    <p:sldId id="311" r:id="rId7"/>
    <p:sldId id="312" r:id="rId8"/>
    <p:sldId id="313" r:id="rId9"/>
    <p:sldId id="286" r:id="rId10"/>
    <p:sldId id="303" r:id="rId11"/>
    <p:sldId id="304" r:id="rId12"/>
    <p:sldId id="305" r:id="rId13"/>
    <p:sldId id="287" r:id="rId14"/>
    <p:sldId id="309" r:id="rId15"/>
    <p:sldId id="307" r:id="rId16"/>
    <p:sldId id="308" r:id="rId17"/>
    <p:sldId id="264" r:id="rId18"/>
    <p:sldId id="281" r:id="rId19"/>
    <p:sldId id="282" r:id="rId20"/>
    <p:sldId id="283" r:id="rId21"/>
    <p:sldId id="285" r:id="rId22"/>
    <p:sldId id="284" r:id="rId23"/>
    <p:sldId id="299" r:id="rId24"/>
    <p:sldId id="280" r:id="rId25"/>
    <p:sldId id="290" r:id="rId26"/>
    <p:sldId id="288" r:id="rId27"/>
    <p:sldId id="289" r:id="rId28"/>
    <p:sldId id="291" r:id="rId29"/>
    <p:sldId id="292" r:id="rId30"/>
    <p:sldId id="293" r:id="rId31"/>
    <p:sldId id="294" r:id="rId32"/>
    <p:sldId id="295" r:id="rId33"/>
    <p:sldId id="296" r:id="rId34"/>
    <p:sldId id="314" r:id="rId35"/>
    <p:sldId id="29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p8+R/zOrn7y0WNfHJ7v+Kg==" hashData="vW9NVVMBJIUi7H+tHa0Ng/uDkNJxV3PNGjIJulfNT7V+0Q25j+jYuWrnqMa8l+Gm6saqYyJtmtQIhPrWGlnLQ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94" autoAdjust="0"/>
    <p:restoredTop sz="92953" autoAdjust="0"/>
  </p:normalViewPr>
  <p:slideViewPr>
    <p:cSldViewPr snapToGrid="0">
      <p:cViewPr varScale="1">
        <p:scale>
          <a:sx n="74" d="100"/>
          <a:sy n="74" d="100"/>
        </p:scale>
        <p:origin x="6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7/21/2023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7/21/2023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17</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324109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gg</a:t>
            </a:r>
            <a:endParaRPr lang="en-US"/>
          </a:p>
        </p:txBody>
      </p:sp>
      <p:sp>
        <p:nvSpPr>
          <p:cNvPr id="5" name="Slide Number Placeholder 4"/>
          <p:cNvSpPr>
            <a:spLocks noGrp="1"/>
          </p:cNvSpPr>
          <p:nvPr>
            <p:ph type="sldNum" sz="quarter" idx="11"/>
          </p:nvPr>
        </p:nvSpPr>
        <p:spPr/>
        <p:txBody>
          <a:bodyPr/>
          <a:lstStyle/>
          <a:p>
            <a:fld id="{2548E6D5-A99C-4BAB-9AC5-0977AF44FACE}" type="slidenum">
              <a:rPr lang="en-US" smtClean="0"/>
              <a:t>24</a:t>
            </a:fld>
            <a:endParaRPr lang="en-US"/>
          </a:p>
        </p:txBody>
      </p:sp>
    </p:spTree>
    <p:extLst>
      <p:ext uri="{BB962C8B-B14F-4D97-AF65-F5344CB8AC3E}">
        <p14:creationId xmlns:p14="http://schemas.microsoft.com/office/powerpoint/2010/main" val="1790187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31</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683194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0D5B95-F77C-4D86-AA96-30F2B9881D44}" type="datetime1">
              <a:rPr lang="en-US" smtClean="0"/>
              <a:t>7/21/2023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1A0AF9-45B8-4B59-8655-9BB400D2ADAE}" type="datetime1">
              <a:rPr lang="en-US" smtClean="0"/>
              <a:t>7/21/2023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F535DE-D6BC-4305-A40B-1C5BD3EE2575}" type="datetime1">
              <a:rPr lang="en-US" smtClean="0"/>
              <a:t>7/21/2023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B7659D-D06E-44B2-A69E-E9CBFC82C9ED}" type="datetime1">
              <a:rPr lang="en-US" smtClean="0"/>
              <a:t>7/21/2023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5A79A6-13D7-4098-8193-A94A1D3F50C3}" type="datetime1">
              <a:rPr lang="en-US" smtClean="0"/>
              <a:t>7/21/2023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D1A8A-F662-49B3-B1C8-58B08C13D54E}" type="datetime1">
              <a:rPr lang="en-US" smtClean="0"/>
              <a:t>7/21/2023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66EB88-EDC4-4915-80A2-AD174521AD57}" type="datetime1">
              <a:rPr lang="en-US" smtClean="0"/>
              <a:t>7/21/2023</a:t>
            </a:fld>
            <a:endParaRPr lang="en-US"/>
          </a:p>
        </p:txBody>
      </p:sp>
      <p:sp>
        <p:nvSpPr>
          <p:cNvPr id="8" name="Footer Placeholder 7"/>
          <p:cNvSpPr>
            <a:spLocks noGrp="1"/>
          </p:cNvSpPr>
          <p:nvPr>
            <p:ph type="ftr" sz="quarter" idx="11"/>
          </p:nvPr>
        </p:nvSpPr>
        <p:spPr/>
        <p:txBody>
          <a:bodyPr/>
          <a:lstStyle/>
          <a:p>
            <a:r>
              <a:rPr lang="en-US" smtClean="0"/>
              <a:t>Prepared by Er. Bibek Magar ( bibek.magar@thc.tu.edu.np)</a:t>
            </a:r>
            <a:endParaRPr lang="en-US"/>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04B31D-B27E-4D4B-8126-17FE533BD316}" type="datetime1">
              <a:rPr lang="en-US" smtClean="0"/>
              <a:t>7/21/2023</a:t>
            </a:fld>
            <a:endParaRPr lang="en-US"/>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71D52-2447-4F1D-9AD8-15BA830BD287}" type="datetime1">
              <a:rPr lang="en-US" smtClean="0"/>
              <a:t>7/21/2023</a:t>
            </a:fld>
            <a:endParaRPr lang="en-US"/>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D89B6A-F969-424E-A43A-52E5ACF7537A}" type="datetime1">
              <a:rPr lang="en-US" smtClean="0"/>
              <a:t>7/21/2023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C5DC12-9AA6-47E1-AFDE-344A8FBC3A1A}" type="datetime1">
              <a:rPr lang="en-US" smtClean="0"/>
              <a:t>7/21/2023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EB638-9542-48F3-A591-E8A962D40A21}" type="datetime1">
              <a:rPr lang="en-US" smtClean="0"/>
              <a:t>7/21/2023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Prepared by Er. Bibek Magar ( bibek.magar@thc.tu.edu.np)</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Projection of Points, Lines, and Planes</a:t>
            </a:r>
            <a:endParaRPr lang="en-US" b="1" dirty="0"/>
          </a:p>
        </p:txBody>
      </p:sp>
      <p:sp>
        <p:nvSpPr>
          <p:cNvPr id="6" name="TextBox 5"/>
          <p:cNvSpPr txBox="1"/>
          <p:nvPr/>
        </p:nvSpPr>
        <p:spPr>
          <a:xfrm>
            <a:off x="2835023" y="4726905"/>
            <a:ext cx="6170378" cy="1754326"/>
          </a:xfrm>
          <a:prstGeom prst="rect">
            <a:avLst/>
          </a:prstGeom>
          <a:noFill/>
        </p:spPr>
        <p:txBody>
          <a:bodyPr wrap="square" rtlCol="0">
            <a:spAutoFit/>
          </a:bodyPr>
          <a:lstStyle/>
          <a:p>
            <a:pPr algn="ctr"/>
            <a:r>
              <a:rPr lang="en-US" i="1" dirty="0" smtClean="0"/>
              <a:t>Prepared by:</a:t>
            </a:r>
          </a:p>
          <a:p>
            <a:pPr algn="ctr"/>
            <a:r>
              <a:rPr lang="en-US" i="1" dirty="0" err="1" smtClean="0"/>
              <a:t>Er</a:t>
            </a:r>
            <a:r>
              <a:rPr lang="en-US" i="1" dirty="0" smtClean="0"/>
              <a:t>. Bibek </a:t>
            </a:r>
            <a:r>
              <a:rPr lang="en-US" i="1" dirty="0" err="1" smtClean="0"/>
              <a:t>Magar</a:t>
            </a:r>
            <a:endParaRPr lang="en-US" i="1" dirty="0" smtClean="0"/>
          </a:p>
          <a:p>
            <a:pPr algn="ctr"/>
            <a:r>
              <a:rPr lang="en-US" i="1" dirty="0" smtClean="0"/>
              <a:t>BE in Automobile Engineering</a:t>
            </a:r>
          </a:p>
          <a:p>
            <a:pPr algn="ctr"/>
            <a:r>
              <a:rPr lang="en-US" i="1" dirty="0" smtClean="0"/>
              <a:t>IOE, </a:t>
            </a:r>
            <a:r>
              <a:rPr lang="en-US" i="1" dirty="0" err="1" smtClean="0"/>
              <a:t>Thapathali</a:t>
            </a:r>
            <a:r>
              <a:rPr lang="en-US" i="1" dirty="0" smtClean="0"/>
              <a:t> Campus</a:t>
            </a:r>
          </a:p>
          <a:p>
            <a:pPr algn="ctr"/>
            <a:r>
              <a:rPr lang="en-US" i="1" dirty="0"/>
              <a:t>bibek.magar@thc.tu.edu.np</a:t>
            </a:r>
            <a:endParaRPr lang="en-US" i="1" dirty="0" smtClean="0"/>
          </a:p>
          <a:p>
            <a:pPr algn="ctr"/>
            <a:endParaRPr lang="en-US" dirty="0"/>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732" y="1690688"/>
            <a:ext cx="5459257" cy="3036217"/>
          </a:xfrm>
          <a:prstGeom prst="rect">
            <a:avLst/>
          </a:prstGeom>
        </p:spPr>
      </p:pic>
    </p:spTree>
    <p:extLst>
      <p:ext uri="{BB962C8B-B14F-4D97-AF65-F5344CB8AC3E}">
        <p14:creationId xmlns:p14="http://schemas.microsoft.com/office/powerpoint/2010/main" val="16894499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218941" y="224836"/>
            <a:ext cx="4636394" cy="369332"/>
          </a:xfrm>
          <a:prstGeom prst="rect">
            <a:avLst/>
          </a:prstGeom>
          <a:noFill/>
        </p:spPr>
        <p:txBody>
          <a:bodyPr wrap="square" rtlCol="0">
            <a:spAutoFit/>
          </a:bodyPr>
          <a:lstStyle/>
          <a:p>
            <a:r>
              <a:rPr lang="en-US" dirty="0" smtClean="0"/>
              <a:t>Projection of a point in the Second Quadrant:</a:t>
            </a:r>
            <a:endParaRPr lang="en-US" dirty="0"/>
          </a:p>
        </p:txBody>
      </p:sp>
      <p:sp>
        <p:nvSpPr>
          <p:cNvPr id="15" name="TextBox 14"/>
          <p:cNvSpPr txBox="1"/>
          <p:nvPr/>
        </p:nvSpPr>
        <p:spPr>
          <a:xfrm>
            <a:off x="2565042" y="1282270"/>
            <a:ext cx="553792" cy="369332"/>
          </a:xfrm>
          <a:prstGeom prst="rect">
            <a:avLst/>
          </a:prstGeom>
          <a:noFill/>
        </p:spPr>
        <p:txBody>
          <a:bodyPr wrap="square" rtlCol="0">
            <a:spAutoFit/>
          </a:bodyPr>
          <a:lstStyle/>
          <a:p>
            <a:r>
              <a:rPr lang="en-US" dirty="0" smtClean="0"/>
              <a:t>Q</a:t>
            </a:r>
            <a:endParaRPr lang="en-US" dirty="0"/>
          </a:p>
        </p:txBody>
      </p:sp>
      <p:sp>
        <p:nvSpPr>
          <p:cNvPr id="16" name="TextBox 15"/>
          <p:cNvSpPr txBox="1"/>
          <p:nvPr/>
        </p:nvSpPr>
        <p:spPr>
          <a:xfrm>
            <a:off x="8612623" y="1444956"/>
            <a:ext cx="497983" cy="369332"/>
          </a:xfrm>
          <a:prstGeom prst="rect">
            <a:avLst/>
          </a:prstGeom>
          <a:noFill/>
        </p:spPr>
        <p:txBody>
          <a:bodyPr wrap="square" rtlCol="0">
            <a:spAutoFit/>
          </a:bodyPr>
          <a:lstStyle/>
          <a:p>
            <a:pPr algn="ctr"/>
            <a:r>
              <a:rPr lang="en-US" dirty="0" smtClean="0"/>
              <a:t>q</a:t>
            </a:r>
            <a:endParaRPr lang="en-US" dirty="0"/>
          </a:p>
        </p:txBody>
      </p:sp>
      <p:sp>
        <p:nvSpPr>
          <p:cNvPr id="17" name="TextBox 16"/>
          <p:cNvSpPr txBox="1"/>
          <p:nvPr/>
        </p:nvSpPr>
        <p:spPr>
          <a:xfrm>
            <a:off x="8647654" y="2409847"/>
            <a:ext cx="481493" cy="369332"/>
          </a:xfrm>
          <a:prstGeom prst="rect">
            <a:avLst/>
          </a:prstGeom>
          <a:noFill/>
        </p:spPr>
        <p:txBody>
          <a:bodyPr wrap="square" rtlCol="0">
            <a:spAutoFit/>
          </a:bodyPr>
          <a:lstStyle/>
          <a:p>
            <a:r>
              <a:rPr lang="en-US" dirty="0" smtClean="0"/>
              <a:t>q’</a:t>
            </a:r>
            <a:endParaRPr lang="en-US" dirty="0"/>
          </a:p>
        </p:txBody>
      </p:sp>
      <p:sp>
        <p:nvSpPr>
          <p:cNvPr id="2" name="Freeform 1"/>
          <p:cNvSpPr/>
          <p:nvPr/>
        </p:nvSpPr>
        <p:spPr>
          <a:xfrm>
            <a:off x="3785846" y="1382571"/>
            <a:ext cx="1306286" cy="2598057"/>
          </a:xfrm>
          <a:custGeom>
            <a:avLst/>
            <a:gdLst>
              <a:gd name="connsiteX0" fmla="*/ 0 w 1306286"/>
              <a:gd name="connsiteY0" fmla="*/ 2598057 h 2598057"/>
              <a:gd name="connsiteX1" fmla="*/ 29028 w 1306286"/>
              <a:gd name="connsiteY1" fmla="*/ 696686 h 2598057"/>
              <a:gd name="connsiteX2" fmla="*/ 1291771 w 1306286"/>
              <a:gd name="connsiteY2" fmla="*/ 0 h 2598057"/>
              <a:gd name="connsiteX3" fmla="*/ 1306286 w 1306286"/>
              <a:gd name="connsiteY3" fmla="*/ 1886857 h 2598057"/>
              <a:gd name="connsiteX4" fmla="*/ 0 w 1306286"/>
              <a:gd name="connsiteY4" fmla="*/ 2598057 h 259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286" h="2598057">
                <a:moveTo>
                  <a:pt x="0" y="2598057"/>
                </a:moveTo>
                <a:lnTo>
                  <a:pt x="29028" y="696686"/>
                </a:lnTo>
                <a:lnTo>
                  <a:pt x="1291771" y="0"/>
                </a:lnTo>
                <a:lnTo>
                  <a:pt x="1306286" y="1886857"/>
                </a:lnTo>
                <a:lnTo>
                  <a:pt x="0" y="2598057"/>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734753" y="2053813"/>
            <a:ext cx="3352800" cy="1915886"/>
          </a:xfrm>
          <a:custGeom>
            <a:avLst/>
            <a:gdLst>
              <a:gd name="connsiteX0" fmla="*/ 2046514 w 3352800"/>
              <a:gd name="connsiteY0" fmla="*/ 1915886 h 1915886"/>
              <a:gd name="connsiteX1" fmla="*/ 0 w 3352800"/>
              <a:gd name="connsiteY1" fmla="*/ 725715 h 1915886"/>
              <a:gd name="connsiteX2" fmla="*/ 1306285 w 3352800"/>
              <a:gd name="connsiteY2" fmla="*/ 0 h 1915886"/>
              <a:gd name="connsiteX3" fmla="*/ 3352800 w 3352800"/>
              <a:gd name="connsiteY3" fmla="*/ 1204686 h 1915886"/>
              <a:gd name="connsiteX4" fmla="*/ 2046514 w 3352800"/>
              <a:gd name="connsiteY4" fmla="*/ 1915886 h 191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1915886">
                <a:moveTo>
                  <a:pt x="2046514" y="1915886"/>
                </a:moveTo>
                <a:lnTo>
                  <a:pt x="0" y="725715"/>
                </a:lnTo>
                <a:lnTo>
                  <a:pt x="1306285" y="0"/>
                </a:lnTo>
                <a:lnTo>
                  <a:pt x="3352800" y="1204686"/>
                </a:lnTo>
                <a:lnTo>
                  <a:pt x="2046514" y="1915886"/>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2821781" y="1678781"/>
            <a:ext cx="20157" cy="981191"/>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41938" y="1678781"/>
            <a:ext cx="1530037" cy="98119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821781" y="2659972"/>
            <a:ext cx="1550194" cy="101286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4364249" y="2659971"/>
            <a:ext cx="7726" cy="997030"/>
          </a:xfrm>
          <a:prstGeom prst="line">
            <a:avLst/>
          </a:prstGeom>
          <a:ln>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2785793" y="1643429"/>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335986" y="2644065"/>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7518400" y="3416300"/>
            <a:ext cx="2997200" cy="2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017000" y="2594513"/>
            <a:ext cx="0" cy="83448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017000" y="1643429"/>
            <a:ext cx="0" cy="95108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2766632" y="2658060"/>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961351" y="1597750"/>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961352" y="2558897"/>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4306388" y="2493073"/>
            <a:ext cx="497983" cy="369332"/>
          </a:xfrm>
          <a:prstGeom prst="rect">
            <a:avLst/>
          </a:prstGeom>
          <a:noFill/>
        </p:spPr>
        <p:txBody>
          <a:bodyPr wrap="square" rtlCol="0">
            <a:spAutoFit/>
          </a:bodyPr>
          <a:lstStyle/>
          <a:p>
            <a:pPr algn="ctr"/>
            <a:r>
              <a:rPr lang="en-US" dirty="0"/>
              <a:t>q</a:t>
            </a:r>
            <a:r>
              <a:rPr lang="en-US" dirty="0" smtClean="0"/>
              <a:t>’</a:t>
            </a:r>
            <a:endParaRPr lang="en-US" dirty="0"/>
          </a:p>
        </p:txBody>
      </p:sp>
      <p:sp>
        <p:nvSpPr>
          <p:cNvPr id="64" name="TextBox 63"/>
          <p:cNvSpPr txBox="1"/>
          <p:nvPr/>
        </p:nvSpPr>
        <p:spPr>
          <a:xfrm>
            <a:off x="2523457" y="2533281"/>
            <a:ext cx="270456" cy="369332"/>
          </a:xfrm>
          <a:prstGeom prst="rect">
            <a:avLst/>
          </a:prstGeom>
          <a:noFill/>
        </p:spPr>
        <p:txBody>
          <a:bodyPr wrap="square" rtlCol="0">
            <a:spAutoFit/>
          </a:bodyPr>
          <a:lstStyle/>
          <a:p>
            <a:r>
              <a:rPr lang="en-US" dirty="0"/>
              <a:t>q</a:t>
            </a:r>
          </a:p>
        </p:txBody>
      </p:sp>
      <p:sp>
        <p:nvSpPr>
          <p:cNvPr id="65" name="TextBox 64"/>
          <p:cNvSpPr txBox="1"/>
          <p:nvPr/>
        </p:nvSpPr>
        <p:spPr>
          <a:xfrm>
            <a:off x="9893300" y="3011756"/>
            <a:ext cx="965200" cy="369332"/>
          </a:xfrm>
          <a:prstGeom prst="rect">
            <a:avLst/>
          </a:prstGeom>
          <a:noFill/>
        </p:spPr>
        <p:txBody>
          <a:bodyPr wrap="square" rtlCol="0">
            <a:spAutoFit/>
          </a:bodyPr>
          <a:lstStyle/>
          <a:p>
            <a:r>
              <a:rPr lang="en-US" dirty="0" smtClean="0"/>
              <a:t>VP, HP</a:t>
            </a:r>
            <a:endParaRPr lang="en-US" dirty="0"/>
          </a:p>
        </p:txBody>
      </p:sp>
    </p:spTree>
    <p:extLst>
      <p:ext uri="{BB962C8B-B14F-4D97-AF65-F5344CB8AC3E}">
        <p14:creationId xmlns:p14="http://schemas.microsoft.com/office/powerpoint/2010/main" val="28427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anim calcmode="lin" valueType="num">
                                      <p:cBhvr>
                                        <p:cTn id="20" dur="1000" fill="hold"/>
                                        <p:tgtEl>
                                          <p:spTgt spid="49"/>
                                        </p:tgtEl>
                                        <p:attrNameLst>
                                          <p:attrName>ppt_x</p:attrName>
                                        </p:attrNameLst>
                                      </p:cBhvr>
                                      <p:tavLst>
                                        <p:tav tm="0">
                                          <p:val>
                                            <p:strVal val="#ppt_x"/>
                                          </p:val>
                                        </p:tav>
                                        <p:tav tm="100000">
                                          <p:val>
                                            <p:strVal val="#ppt_x"/>
                                          </p:val>
                                        </p:tav>
                                      </p:tavLst>
                                    </p:anim>
                                    <p:anim calcmode="lin" valueType="num">
                                      <p:cBhvr>
                                        <p:cTn id="21" dur="1000" fill="hold"/>
                                        <p:tgtEl>
                                          <p:spTgt spid="4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10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1000"/>
                                        <p:tgtEl>
                                          <p:spTgt spid="50"/>
                                        </p:tgtEl>
                                      </p:cBhvr>
                                    </p:animEffect>
                                    <p:anim calcmode="lin" valueType="num">
                                      <p:cBhvr>
                                        <p:cTn id="37" dur="1000" fill="hold"/>
                                        <p:tgtEl>
                                          <p:spTgt spid="50"/>
                                        </p:tgtEl>
                                        <p:attrNameLst>
                                          <p:attrName>ppt_x</p:attrName>
                                        </p:attrNameLst>
                                      </p:cBhvr>
                                      <p:tavLst>
                                        <p:tav tm="0">
                                          <p:val>
                                            <p:strVal val="#ppt_x"/>
                                          </p:val>
                                        </p:tav>
                                        <p:tav tm="100000">
                                          <p:val>
                                            <p:strVal val="#ppt_x"/>
                                          </p:val>
                                        </p:tav>
                                      </p:tavLst>
                                    </p:anim>
                                    <p:anim calcmode="lin" valueType="num">
                                      <p:cBhvr>
                                        <p:cTn id="38"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1000"/>
                                        <p:tgtEl>
                                          <p:spTgt spid="63"/>
                                        </p:tgtEl>
                                      </p:cBhvr>
                                    </p:animEffect>
                                    <p:anim calcmode="lin" valueType="num">
                                      <p:cBhvr>
                                        <p:cTn id="44" dur="1000" fill="hold"/>
                                        <p:tgtEl>
                                          <p:spTgt spid="63"/>
                                        </p:tgtEl>
                                        <p:attrNameLst>
                                          <p:attrName>ppt_x</p:attrName>
                                        </p:attrNameLst>
                                      </p:cBhvr>
                                      <p:tavLst>
                                        <p:tav tm="0">
                                          <p:val>
                                            <p:strVal val="#ppt_x"/>
                                          </p:val>
                                        </p:tav>
                                        <p:tav tm="100000">
                                          <p:val>
                                            <p:strVal val="#ppt_x"/>
                                          </p:val>
                                        </p:tav>
                                      </p:tavLst>
                                    </p:anim>
                                    <p:anim calcmode="lin" valueType="num">
                                      <p:cBhvr>
                                        <p:cTn id="45"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up)">
                                      <p:cBhvr>
                                        <p:cTn id="50" dur="10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1000"/>
                                        <p:tgtEl>
                                          <p:spTgt spid="60"/>
                                        </p:tgtEl>
                                      </p:cBhvr>
                                    </p:animEffect>
                                    <p:anim calcmode="lin" valueType="num">
                                      <p:cBhvr>
                                        <p:cTn id="56" dur="1000" fill="hold"/>
                                        <p:tgtEl>
                                          <p:spTgt spid="60"/>
                                        </p:tgtEl>
                                        <p:attrNameLst>
                                          <p:attrName>ppt_x</p:attrName>
                                        </p:attrNameLst>
                                      </p:cBhvr>
                                      <p:tavLst>
                                        <p:tav tm="0">
                                          <p:val>
                                            <p:strVal val="#ppt_x"/>
                                          </p:val>
                                        </p:tav>
                                        <p:tav tm="100000">
                                          <p:val>
                                            <p:strVal val="#ppt_x"/>
                                          </p:val>
                                        </p:tav>
                                      </p:tavLst>
                                    </p:anim>
                                    <p:anim calcmode="lin" valueType="num">
                                      <p:cBhvr>
                                        <p:cTn id="5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1000"/>
                                        <p:tgtEl>
                                          <p:spTgt spid="64"/>
                                        </p:tgtEl>
                                      </p:cBhvr>
                                    </p:animEffect>
                                    <p:anim calcmode="lin" valueType="num">
                                      <p:cBhvr>
                                        <p:cTn id="63" dur="1000" fill="hold"/>
                                        <p:tgtEl>
                                          <p:spTgt spid="64"/>
                                        </p:tgtEl>
                                        <p:attrNameLst>
                                          <p:attrName>ppt_x</p:attrName>
                                        </p:attrNameLst>
                                      </p:cBhvr>
                                      <p:tavLst>
                                        <p:tav tm="0">
                                          <p:val>
                                            <p:strVal val="#ppt_x"/>
                                          </p:val>
                                        </p:tav>
                                        <p:tav tm="100000">
                                          <p:val>
                                            <p:strVal val="#ppt_x"/>
                                          </p:val>
                                        </p:tav>
                                      </p:tavLst>
                                    </p:anim>
                                    <p:anim calcmode="lin" valueType="num">
                                      <p:cBhvr>
                                        <p:cTn id="6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up)">
                                      <p:cBhvr>
                                        <p:cTn id="69" dur="1000"/>
                                        <p:tgtEl>
                                          <p:spTgt spid="34"/>
                                        </p:tgtEl>
                                      </p:cBhvr>
                                    </p:animEffect>
                                  </p:childTnLst>
                                </p:cTn>
                              </p:par>
                            </p:childTnLst>
                          </p:cTn>
                        </p:par>
                        <p:par>
                          <p:cTn id="70" fill="hold">
                            <p:stCondLst>
                              <p:cond delay="1000"/>
                            </p:stCondLst>
                            <p:childTnLst>
                              <p:par>
                                <p:cTn id="71" presetID="22" presetClass="entr" presetSubtype="4" fill="hold"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down)">
                                      <p:cBhvr>
                                        <p:cTn id="73" dur="1000"/>
                                        <p:tgtEl>
                                          <p:spTgt spid="4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wipe(left)">
                                      <p:cBhvr>
                                        <p:cTn id="78" dur="1000"/>
                                        <p:tgtEl>
                                          <p:spTgt spid="52"/>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1000"/>
                                        <p:tgtEl>
                                          <p:spTgt spid="65"/>
                                        </p:tgtEl>
                                      </p:cBhvr>
                                    </p:animEffect>
                                    <p:anim calcmode="lin" valueType="num">
                                      <p:cBhvr>
                                        <p:cTn id="84" dur="1000" fill="hold"/>
                                        <p:tgtEl>
                                          <p:spTgt spid="65"/>
                                        </p:tgtEl>
                                        <p:attrNameLst>
                                          <p:attrName>ppt_x</p:attrName>
                                        </p:attrNameLst>
                                      </p:cBhvr>
                                      <p:tavLst>
                                        <p:tav tm="0">
                                          <p:val>
                                            <p:strVal val="#ppt_x"/>
                                          </p:val>
                                        </p:tav>
                                        <p:tav tm="100000">
                                          <p:val>
                                            <p:strVal val="#ppt_x"/>
                                          </p:val>
                                        </p:tav>
                                      </p:tavLst>
                                    </p:anim>
                                    <p:anim calcmode="lin" valueType="num">
                                      <p:cBhvr>
                                        <p:cTn id="85"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wipe(down)">
                                      <p:cBhvr>
                                        <p:cTn id="90" dur="500"/>
                                        <p:tgtEl>
                                          <p:spTgt spid="55"/>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1000"/>
                                        <p:tgtEl>
                                          <p:spTgt spid="62"/>
                                        </p:tgtEl>
                                      </p:cBhvr>
                                    </p:animEffect>
                                    <p:anim calcmode="lin" valueType="num">
                                      <p:cBhvr>
                                        <p:cTn id="96" dur="1000" fill="hold"/>
                                        <p:tgtEl>
                                          <p:spTgt spid="62"/>
                                        </p:tgtEl>
                                        <p:attrNameLst>
                                          <p:attrName>ppt_x</p:attrName>
                                        </p:attrNameLst>
                                      </p:cBhvr>
                                      <p:tavLst>
                                        <p:tav tm="0">
                                          <p:val>
                                            <p:strVal val="#ppt_x"/>
                                          </p:val>
                                        </p:tav>
                                        <p:tav tm="100000">
                                          <p:val>
                                            <p:strVal val="#ppt_x"/>
                                          </p:val>
                                        </p:tav>
                                      </p:tavLst>
                                    </p:anim>
                                    <p:anim calcmode="lin" valueType="num">
                                      <p:cBhvr>
                                        <p:cTn id="97" dur="1000" fill="hold"/>
                                        <p:tgtEl>
                                          <p:spTgt spid="62"/>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1000"/>
                                        <p:tgtEl>
                                          <p:spTgt spid="17"/>
                                        </p:tgtEl>
                                      </p:cBhvr>
                                    </p:animEffect>
                                    <p:anim calcmode="lin" valueType="num">
                                      <p:cBhvr>
                                        <p:cTn id="101" dur="1000" fill="hold"/>
                                        <p:tgtEl>
                                          <p:spTgt spid="17"/>
                                        </p:tgtEl>
                                        <p:attrNameLst>
                                          <p:attrName>ppt_x</p:attrName>
                                        </p:attrNameLst>
                                      </p:cBhvr>
                                      <p:tavLst>
                                        <p:tav tm="0">
                                          <p:val>
                                            <p:strVal val="#ppt_x"/>
                                          </p:val>
                                        </p:tav>
                                        <p:tav tm="100000">
                                          <p:val>
                                            <p:strVal val="#ppt_x"/>
                                          </p:val>
                                        </p:tav>
                                      </p:tavLst>
                                    </p:anim>
                                    <p:anim calcmode="lin" valueType="num">
                                      <p:cBhvr>
                                        <p:cTn id="10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wipe(down)">
                                      <p:cBhvr>
                                        <p:cTn id="107" dur="500"/>
                                        <p:tgtEl>
                                          <p:spTgt spid="57"/>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fade">
                                      <p:cBhvr>
                                        <p:cTn id="112" dur="1000"/>
                                        <p:tgtEl>
                                          <p:spTgt spid="61"/>
                                        </p:tgtEl>
                                      </p:cBhvr>
                                    </p:animEffect>
                                    <p:anim calcmode="lin" valueType="num">
                                      <p:cBhvr>
                                        <p:cTn id="113" dur="1000" fill="hold"/>
                                        <p:tgtEl>
                                          <p:spTgt spid="61"/>
                                        </p:tgtEl>
                                        <p:attrNameLst>
                                          <p:attrName>ppt_x</p:attrName>
                                        </p:attrNameLst>
                                      </p:cBhvr>
                                      <p:tavLst>
                                        <p:tav tm="0">
                                          <p:val>
                                            <p:strVal val="#ppt_x"/>
                                          </p:val>
                                        </p:tav>
                                        <p:tav tm="100000">
                                          <p:val>
                                            <p:strVal val="#ppt_x"/>
                                          </p:val>
                                        </p:tav>
                                      </p:tavLst>
                                    </p:anim>
                                    <p:anim calcmode="lin" valueType="num">
                                      <p:cBhvr>
                                        <p:cTn id="114" dur="1000" fill="hold"/>
                                        <p:tgtEl>
                                          <p:spTgt spid="6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16"/>
                                        </p:tgtEl>
                                        <p:attrNameLst>
                                          <p:attrName>style.visibility</p:attrName>
                                        </p:attrNameLst>
                                      </p:cBhvr>
                                      <p:to>
                                        <p:strVal val="visible"/>
                                      </p:to>
                                    </p:set>
                                    <p:animEffect transition="in" filter="fade">
                                      <p:cBhvr>
                                        <p:cTn id="117" dur="1000"/>
                                        <p:tgtEl>
                                          <p:spTgt spid="16"/>
                                        </p:tgtEl>
                                      </p:cBhvr>
                                    </p:animEffect>
                                    <p:anim calcmode="lin" valueType="num">
                                      <p:cBhvr>
                                        <p:cTn id="118" dur="1000" fill="hold"/>
                                        <p:tgtEl>
                                          <p:spTgt spid="16"/>
                                        </p:tgtEl>
                                        <p:attrNameLst>
                                          <p:attrName>ppt_x</p:attrName>
                                        </p:attrNameLst>
                                      </p:cBhvr>
                                      <p:tavLst>
                                        <p:tav tm="0">
                                          <p:val>
                                            <p:strVal val="#ppt_x"/>
                                          </p:val>
                                        </p:tav>
                                        <p:tav tm="100000">
                                          <p:val>
                                            <p:strVal val="#ppt_x"/>
                                          </p:val>
                                        </p:tav>
                                      </p:tavLst>
                                    </p:anim>
                                    <p:anim calcmode="lin" valueType="num">
                                      <p:cBhvr>
                                        <p:cTn id="1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 grpId="0" animBg="1"/>
      <p:bldP spid="3" grpId="0" animBg="1"/>
      <p:bldP spid="49" grpId="0" animBg="1"/>
      <p:bldP spid="50" grpId="0" animBg="1"/>
      <p:bldP spid="60" grpId="0" animBg="1"/>
      <p:bldP spid="61" grpId="0" animBg="1"/>
      <p:bldP spid="62" grpId="0" animBg="1"/>
      <p:bldP spid="63" grpId="0"/>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218941" y="224836"/>
            <a:ext cx="4636394" cy="369332"/>
          </a:xfrm>
          <a:prstGeom prst="rect">
            <a:avLst/>
          </a:prstGeom>
          <a:noFill/>
        </p:spPr>
        <p:txBody>
          <a:bodyPr wrap="square" rtlCol="0">
            <a:spAutoFit/>
          </a:bodyPr>
          <a:lstStyle/>
          <a:p>
            <a:r>
              <a:rPr lang="en-US" dirty="0" smtClean="0"/>
              <a:t>Projection of a point in the Third Quadrant:</a:t>
            </a:r>
            <a:endParaRPr lang="en-US" dirty="0"/>
          </a:p>
        </p:txBody>
      </p:sp>
      <p:sp>
        <p:nvSpPr>
          <p:cNvPr id="3" name="Freeform 2"/>
          <p:cNvSpPr/>
          <p:nvPr/>
        </p:nvSpPr>
        <p:spPr>
          <a:xfrm>
            <a:off x="3911600" y="3492500"/>
            <a:ext cx="1371600" cy="2832100"/>
          </a:xfrm>
          <a:custGeom>
            <a:avLst/>
            <a:gdLst>
              <a:gd name="connsiteX0" fmla="*/ 0 w 1371600"/>
              <a:gd name="connsiteY0" fmla="*/ 774700 h 2832100"/>
              <a:gd name="connsiteX1" fmla="*/ 1358900 w 1371600"/>
              <a:gd name="connsiteY1" fmla="*/ 0 h 2832100"/>
              <a:gd name="connsiteX2" fmla="*/ 1371600 w 1371600"/>
              <a:gd name="connsiteY2" fmla="*/ 2082800 h 2832100"/>
              <a:gd name="connsiteX3" fmla="*/ 12700 w 1371600"/>
              <a:gd name="connsiteY3" fmla="*/ 2832100 h 2832100"/>
              <a:gd name="connsiteX4" fmla="*/ 0 w 1371600"/>
              <a:gd name="connsiteY4" fmla="*/ 774700 h 28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2832100">
                <a:moveTo>
                  <a:pt x="0" y="774700"/>
                </a:moveTo>
                <a:lnTo>
                  <a:pt x="1358900" y="0"/>
                </a:lnTo>
                <a:cubicBezTo>
                  <a:pt x="1363133" y="694267"/>
                  <a:pt x="1367367" y="1388533"/>
                  <a:pt x="1371600" y="2082800"/>
                </a:cubicBezTo>
                <a:lnTo>
                  <a:pt x="12700" y="2832100"/>
                </a:lnTo>
                <a:cubicBezTo>
                  <a:pt x="8467" y="2146300"/>
                  <a:pt x="4233" y="1460500"/>
                  <a:pt x="0" y="77470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676400" y="2184400"/>
            <a:ext cx="3568700" cy="2082800"/>
          </a:xfrm>
          <a:custGeom>
            <a:avLst/>
            <a:gdLst>
              <a:gd name="connsiteX0" fmla="*/ 2247900 w 3568700"/>
              <a:gd name="connsiteY0" fmla="*/ 2082800 h 2082800"/>
              <a:gd name="connsiteX1" fmla="*/ 3568700 w 3568700"/>
              <a:gd name="connsiteY1" fmla="*/ 1308100 h 2082800"/>
              <a:gd name="connsiteX2" fmla="*/ 1333500 w 3568700"/>
              <a:gd name="connsiteY2" fmla="*/ 0 h 2082800"/>
              <a:gd name="connsiteX3" fmla="*/ 0 w 3568700"/>
              <a:gd name="connsiteY3" fmla="*/ 774700 h 2082800"/>
              <a:gd name="connsiteX4" fmla="*/ 2247900 w 3568700"/>
              <a:gd name="connsiteY4" fmla="*/ 2082800 h 208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700" h="2082800">
                <a:moveTo>
                  <a:pt x="2247900" y="2082800"/>
                </a:moveTo>
                <a:lnTo>
                  <a:pt x="3568700" y="1308100"/>
                </a:lnTo>
                <a:lnTo>
                  <a:pt x="1333500" y="0"/>
                </a:lnTo>
                <a:lnTo>
                  <a:pt x="0" y="774700"/>
                </a:lnTo>
                <a:lnTo>
                  <a:pt x="2247900" y="208280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2819400" y="2844800"/>
            <a:ext cx="12700" cy="1028700"/>
          </a:xfrm>
          <a:prstGeom prst="line">
            <a:avLst/>
          </a:prstGeom>
          <a:ln w="158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597400" y="3873500"/>
            <a:ext cx="12700" cy="102870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832100" y="2844800"/>
            <a:ext cx="1778000" cy="102870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819400" y="3886200"/>
            <a:ext cx="1778000" cy="1028700"/>
          </a:xfrm>
          <a:prstGeom prst="line">
            <a:avLst/>
          </a:prstGeom>
          <a:ln w="158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86033" y="3818643"/>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538633" y="4828797"/>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94000" y="2815733"/>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71495" y="4354871"/>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141029" y="3225800"/>
            <a:ext cx="2772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8527143" y="1281339"/>
            <a:ext cx="0" cy="194446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8512629" y="3225800"/>
            <a:ext cx="14514" cy="116204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471494" y="1281338"/>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646557" y="2815733"/>
            <a:ext cx="533400" cy="369332"/>
          </a:xfrm>
          <a:prstGeom prst="rect">
            <a:avLst/>
          </a:prstGeom>
          <a:noFill/>
        </p:spPr>
        <p:txBody>
          <a:bodyPr wrap="square" rtlCol="0">
            <a:spAutoFit/>
          </a:bodyPr>
          <a:lstStyle/>
          <a:p>
            <a:r>
              <a:rPr lang="en-US" dirty="0" smtClean="0"/>
              <a:t>HP</a:t>
            </a:r>
            <a:endParaRPr lang="en-US" dirty="0"/>
          </a:p>
        </p:txBody>
      </p:sp>
      <p:sp>
        <p:nvSpPr>
          <p:cNvPr id="34" name="TextBox 33"/>
          <p:cNvSpPr txBox="1"/>
          <p:nvPr/>
        </p:nvSpPr>
        <p:spPr>
          <a:xfrm>
            <a:off x="9646557" y="3359150"/>
            <a:ext cx="533400" cy="369332"/>
          </a:xfrm>
          <a:prstGeom prst="rect">
            <a:avLst/>
          </a:prstGeom>
          <a:noFill/>
        </p:spPr>
        <p:txBody>
          <a:bodyPr wrap="square" rtlCol="0">
            <a:spAutoFit/>
          </a:bodyPr>
          <a:lstStyle/>
          <a:p>
            <a:r>
              <a:rPr lang="en-US" dirty="0"/>
              <a:t>V</a:t>
            </a:r>
            <a:r>
              <a:rPr lang="en-US" dirty="0" smtClean="0"/>
              <a:t>P</a:t>
            </a:r>
            <a:endParaRPr lang="en-US" dirty="0"/>
          </a:p>
        </p:txBody>
      </p:sp>
      <p:sp>
        <p:nvSpPr>
          <p:cNvPr id="35" name="TextBox 34"/>
          <p:cNvSpPr txBox="1"/>
          <p:nvPr/>
        </p:nvSpPr>
        <p:spPr>
          <a:xfrm>
            <a:off x="8134037" y="1142351"/>
            <a:ext cx="330200" cy="369332"/>
          </a:xfrm>
          <a:prstGeom prst="rect">
            <a:avLst/>
          </a:prstGeom>
          <a:noFill/>
        </p:spPr>
        <p:txBody>
          <a:bodyPr wrap="square" rtlCol="0">
            <a:spAutoFit/>
          </a:bodyPr>
          <a:lstStyle/>
          <a:p>
            <a:r>
              <a:rPr lang="en-US" dirty="0" smtClean="0"/>
              <a:t>r</a:t>
            </a:r>
            <a:endParaRPr lang="en-US" dirty="0"/>
          </a:p>
        </p:txBody>
      </p:sp>
      <p:sp>
        <p:nvSpPr>
          <p:cNvPr id="36" name="TextBox 35"/>
          <p:cNvSpPr txBox="1"/>
          <p:nvPr/>
        </p:nvSpPr>
        <p:spPr>
          <a:xfrm>
            <a:off x="8182427" y="4203183"/>
            <a:ext cx="400361" cy="369332"/>
          </a:xfrm>
          <a:prstGeom prst="rect">
            <a:avLst/>
          </a:prstGeom>
          <a:noFill/>
        </p:spPr>
        <p:txBody>
          <a:bodyPr wrap="square" rtlCol="0">
            <a:spAutoFit/>
          </a:bodyPr>
          <a:lstStyle/>
          <a:p>
            <a:r>
              <a:rPr lang="en-US" dirty="0" smtClean="0"/>
              <a:t>r’</a:t>
            </a:r>
            <a:endParaRPr lang="en-US" dirty="0"/>
          </a:p>
        </p:txBody>
      </p:sp>
      <p:sp>
        <p:nvSpPr>
          <p:cNvPr id="37" name="TextBox 36"/>
          <p:cNvSpPr txBox="1"/>
          <p:nvPr/>
        </p:nvSpPr>
        <p:spPr>
          <a:xfrm>
            <a:off x="2616200" y="3953757"/>
            <a:ext cx="660400" cy="369332"/>
          </a:xfrm>
          <a:prstGeom prst="rect">
            <a:avLst/>
          </a:prstGeom>
          <a:noFill/>
        </p:spPr>
        <p:txBody>
          <a:bodyPr wrap="square" rtlCol="0">
            <a:spAutoFit/>
          </a:bodyPr>
          <a:lstStyle/>
          <a:p>
            <a:r>
              <a:rPr lang="en-US" dirty="0" smtClean="0"/>
              <a:t>R</a:t>
            </a:r>
            <a:endParaRPr lang="en-US" dirty="0"/>
          </a:p>
        </p:txBody>
      </p:sp>
      <p:sp>
        <p:nvSpPr>
          <p:cNvPr id="39" name="TextBox 38"/>
          <p:cNvSpPr txBox="1"/>
          <p:nvPr/>
        </p:nvSpPr>
        <p:spPr>
          <a:xfrm>
            <a:off x="4556622" y="4783178"/>
            <a:ext cx="400361" cy="369332"/>
          </a:xfrm>
          <a:prstGeom prst="rect">
            <a:avLst/>
          </a:prstGeom>
          <a:noFill/>
        </p:spPr>
        <p:txBody>
          <a:bodyPr wrap="square" rtlCol="0">
            <a:spAutoFit/>
          </a:bodyPr>
          <a:lstStyle/>
          <a:p>
            <a:r>
              <a:rPr lang="en-US" dirty="0" smtClean="0"/>
              <a:t>r’</a:t>
            </a:r>
            <a:endParaRPr lang="en-US" dirty="0"/>
          </a:p>
        </p:txBody>
      </p:sp>
      <p:sp>
        <p:nvSpPr>
          <p:cNvPr id="40" name="TextBox 39"/>
          <p:cNvSpPr txBox="1"/>
          <p:nvPr/>
        </p:nvSpPr>
        <p:spPr>
          <a:xfrm>
            <a:off x="2832100" y="2564633"/>
            <a:ext cx="330200" cy="369332"/>
          </a:xfrm>
          <a:prstGeom prst="rect">
            <a:avLst/>
          </a:prstGeom>
          <a:noFill/>
        </p:spPr>
        <p:txBody>
          <a:bodyPr wrap="square" rtlCol="0">
            <a:spAutoFit/>
          </a:bodyPr>
          <a:lstStyle/>
          <a:p>
            <a:r>
              <a:rPr lang="en-US" dirty="0" smtClean="0"/>
              <a:t>r</a:t>
            </a:r>
            <a:endParaRPr lang="en-US" dirty="0"/>
          </a:p>
        </p:txBody>
      </p:sp>
    </p:spTree>
    <p:extLst>
      <p:ext uri="{BB962C8B-B14F-4D97-AF65-F5344CB8AC3E}">
        <p14:creationId xmlns:p14="http://schemas.microsoft.com/office/powerpoint/2010/main" val="364812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1000"/>
                                        <p:tgtEl>
                                          <p:spTgt spid="37"/>
                                        </p:tgtEl>
                                      </p:cBhvr>
                                    </p:animEffect>
                                    <p:anim calcmode="lin" valueType="num">
                                      <p:cBhvr>
                                        <p:cTn id="25" dur="1000" fill="hold"/>
                                        <p:tgtEl>
                                          <p:spTgt spid="37"/>
                                        </p:tgtEl>
                                        <p:attrNameLst>
                                          <p:attrName>ppt_x</p:attrName>
                                        </p:attrNameLst>
                                      </p:cBhvr>
                                      <p:tavLst>
                                        <p:tav tm="0">
                                          <p:val>
                                            <p:strVal val="#ppt_x"/>
                                          </p:val>
                                        </p:tav>
                                        <p:tav tm="100000">
                                          <p:val>
                                            <p:strVal val="#ppt_x"/>
                                          </p:val>
                                        </p:tav>
                                      </p:tavLst>
                                    </p:anim>
                                    <p:anim calcmode="lin" valueType="num">
                                      <p:cBhvr>
                                        <p:cTn id="2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10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0"/>
                                        <p:tgtEl>
                                          <p:spTgt spid="39"/>
                                        </p:tgtEl>
                                      </p:cBhvr>
                                    </p:animEffect>
                                    <p:anim calcmode="lin" valueType="num">
                                      <p:cBhvr>
                                        <p:cTn id="44" dur="1000" fill="hold"/>
                                        <p:tgtEl>
                                          <p:spTgt spid="39"/>
                                        </p:tgtEl>
                                        <p:attrNameLst>
                                          <p:attrName>ppt_x</p:attrName>
                                        </p:attrNameLst>
                                      </p:cBhvr>
                                      <p:tavLst>
                                        <p:tav tm="0">
                                          <p:val>
                                            <p:strVal val="#ppt_x"/>
                                          </p:val>
                                        </p:tav>
                                        <p:tav tm="100000">
                                          <p:val>
                                            <p:strVal val="#ppt_x"/>
                                          </p:val>
                                        </p:tav>
                                      </p:tavLst>
                                    </p:anim>
                                    <p:anim calcmode="lin" valueType="num">
                                      <p:cBhvr>
                                        <p:cTn id="4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10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1000"/>
                                        <p:tgtEl>
                                          <p:spTgt spid="40"/>
                                        </p:tgtEl>
                                      </p:cBhvr>
                                    </p:animEffect>
                                    <p:anim calcmode="lin" valueType="num">
                                      <p:cBhvr>
                                        <p:cTn id="63" dur="1000" fill="hold"/>
                                        <p:tgtEl>
                                          <p:spTgt spid="40"/>
                                        </p:tgtEl>
                                        <p:attrNameLst>
                                          <p:attrName>ppt_x</p:attrName>
                                        </p:attrNameLst>
                                      </p:cBhvr>
                                      <p:tavLst>
                                        <p:tav tm="0">
                                          <p:val>
                                            <p:strVal val="#ppt_x"/>
                                          </p:val>
                                        </p:tav>
                                        <p:tav tm="100000">
                                          <p:val>
                                            <p:strVal val="#ppt_x"/>
                                          </p:val>
                                        </p:tav>
                                      </p:tavLst>
                                    </p:anim>
                                    <p:anim calcmode="lin" valueType="num">
                                      <p:cBhvr>
                                        <p:cTn id="6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up)">
                                      <p:cBhvr>
                                        <p:cTn id="69" dur="1000"/>
                                        <p:tgtEl>
                                          <p:spTgt spid="11"/>
                                        </p:tgtEl>
                                      </p:cBhvr>
                                    </p:animEffect>
                                  </p:childTnLst>
                                </p:cTn>
                              </p:par>
                            </p:childTnLst>
                          </p:cTn>
                        </p:par>
                        <p:par>
                          <p:cTn id="70" fill="hold">
                            <p:stCondLst>
                              <p:cond delay="1000"/>
                            </p:stCondLst>
                            <p:childTnLst>
                              <p:par>
                                <p:cTn id="71" presetID="22" presetClass="entr" presetSubtype="1"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up)">
                                      <p:cBhvr>
                                        <p:cTn id="73" dur="10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left)">
                                      <p:cBhvr>
                                        <p:cTn id="78" dur="1000"/>
                                        <p:tgtEl>
                                          <p:spTgt spid="25"/>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anim calcmode="lin" valueType="num">
                                      <p:cBhvr>
                                        <p:cTn id="84" dur="1000" fill="hold"/>
                                        <p:tgtEl>
                                          <p:spTgt spid="33"/>
                                        </p:tgtEl>
                                        <p:attrNameLst>
                                          <p:attrName>ppt_x</p:attrName>
                                        </p:attrNameLst>
                                      </p:cBhvr>
                                      <p:tavLst>
                                        <p:tav tm="0">
                                          <p:val>
                                            <p:strVal val="#ppt_x"/>
                                          </p:val>
                                        </p:tav>
                                        <p:tav tm="100000">
                                          <p:val>
                                            <p:strVal val="#ppt_x"/>
                                          </p:val>
                                        </p:tav>
                                      </p:tavLst>
                                    </p:anim>
                                    <p:anim calcmode="lin" valueType="num">
                                      <p:cBhvr>
                                        <p:cTn id="85" dur="1000" fill="hold"/>
                                        <p:tgtEl>
                                          <p:spTgt spid="33"/>
                                        </p:tgtEl>
                                        <p:attrNameLst>
                                          <p:attrName>ppt_y</p:attrName>
                                        </p:attrNameLst>
                                      </p:cBhvr>
                                      <p:tavLst>
                                        <p:tav tm="0">
                                          <p:val>
                                            <p:strVal val="#ppt_y+.1"/>
                                          </p:val>
                                        </p:tav>
                                        <p:tav tm="100000">
                                          <p:val>
                                            <p:strVal val="#ppt_y"/>
                                          </p:val>
                                        </p:tav>
                                      </p:tavLst>
                                    </p:anim>
                                  </p:childTnLst>
                                </p:cTn>
                              </p:par>
                            </p:childTnLst>
                          </p:cTn>
                        </p:par>
                        <p:par>
                          <p:cTn id="86" fill="hold">
                            <p:stCondLst>
                              <p:cond delay="1000"/>
                            </p:stCondLst>
                            <p:childTnLst>
                              <p:par>
                                <p:cTn id="87" presetID="42" presetClass="entr" presetSubtype="0" fill="hold" grpId="0" nodeType="after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1000"/>
                                        <p:tgtEl>
                                          <p:spTgt spid="34"/>
                                        </p:tgtEl>
                                      </p:cBhvr>
                                    </p:animEffect>
                                    <p:anim calcmode="lin" valueType="num">
                                      <p:cBhvr>
                                        <p:cTn id="90" dur="1000" fill="hold"/>
                                        <p:tgtEl>
                                          <p:spTgt spid="34"/>
                                        </p:tgtEl>
                                        <p:attrNameLst>
                                          <p:attrName>ppt_x</p:attrName>
                                        </p:attrNameLst>
                                      </p:cBhvr>
                                      <p:tavLst>
                                        <p:tav tm="0">
                                          <p:val>
                                            <p:strVal val="#ppt_x"/>
                                          </p:val>
                                        </p:tav>
                                        <p:tav tm="100000">
                                          <p:val>
                                            <p:strVal val="#ppt_x"/>
                                          </p:val>
                                        </p:tav>
                                      </p:tavLst>
                                    </p:anim>
                                    <p:anim calcmode="lin" valueType="num">
                                      <p:cBhvr>
                                        <p:cTn id="9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down)">
                                      <p:cBhvr>
                                        <p:cTn id="96" dur="500"/>
                                        <p:tgtEl>
                                          <p:spTgt spid="28"/>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1000"/>
                                        <p:tgtEl>
                                          <p:spTgt spid="32"/>
                                        </p:tgtEl>
                                      </p:cBhvr>
                                    </p:animEffect>
                                    <p:anim calcmode="lin" valueType="num">
                                      <p:cBhvr>
                                        <p:cTn id="102" dur="1000" fill="hold"/>
                                        <p:tgtEl>
                                          <p:spTgt spid="32"/>
                                        </p:tgtEl>
                                        <p:attrNameLst>
                                          <p:attrName>ppt_x</p:attrName>
                                        </p:attrNameLst>
                                      </p:cBhvr>
                                      <p:tavLst>
                                        <p:tav tm="0">
                                          <p:val>
                                            <p:strVal val="#ppt_x"/>
                                          </p:val>
                                        </p:tav>
                                        <p:tav tm="100000">
                                          <p:val>
                                            <p:strVal val="#ppt_x"/>
                                          </p:val>
                                        </p:tav>
                                      </p:tavLst>
                                    </p:anim>
                                    <p:anim calcmode="lin" valueType="num">
                                      <p:cBhvr>
                                        <p:cTn id="103" dur="1000" fill="hold"/>
                                        <p:tgtEl>
                                          <p:spTgt spid="32"/>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fade">
                                      <p:cBhvr>
                                        <p:cTn id="106" dur="1000"/>
                                        <p:tgtEl>
                                          <p:spTgt spid="35"/>
                                        </p:tgtEl>
                                      </p:cBhvr>
                                    </p:animEffect>
                                    <p:anim calcmode="lin" valueType="num">
                                      <p:cBhvr>
                                        <p:cTn id="107" dur="1000" fill="hold"/>
                                        <p:tgtEl>
                                          <p:spTgt spid="35"/>
                                        </p:tgtEl>
                                        <p:attrNameLst>
                                          <p:attrName>ppt_x</p:attrName>
                                        </p:attrNameLst>
                                      </p:cBhvr>
                                      <p:tavLst>
                                        <p:tav tm="0">
                                          <p:val>
                                            <p:strVal val="#ppt_x"/>
                                          </p:val>
                                        </p:tav>
                                        <p:tav tm="100000">
                                          <p:val>
                                            <p:strVal val="#ppt_x"/>
                                          </p:val>
                                        </p:tav>
                                      </p:tavLst>
                                    </p:anim>
                                    <p:anim calcmode="lin" valueType="num">
                                      <p:cBhvr>
                                        <p:cTn id="10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wipe(up)">
                                      <p:cBhvr>
                                        <p:cTn id="113" dur="1000"/>
                                        <p:tgtEl>
                                          <p:spTgt spid="30"/>
                                        </p:tgtEl>
                                      </p:cBhvr>
                                    </p:animEffect>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fade">
                                      <p:cBhvr>
                                        <p:cTn id="118" dur="1000"/>
                                        <p:tgtEl>
                                          <p:spTgt spid="23"/>
                                        </p:tgtEl>
                                      </p:cBhvr>
                                    </p:animEffect>
                                    <p:anim calcmode="lin" valueType="num">
                                      <p:cBhvr>
                                        <p:cTn id="119" dur="1000" fill="hold"/>
                                        <p:tgtEl>
                                          <p:spTgt spid="23"/>
                                        </p:tgtEl>
                                        <p:attrNameLst>
                                          <p:attrName>ppt_x</p:attrName>
                                        </p:attrNameLst>
                                      </p:cBhvr>
                                      <p:tavLst>
                                        <p:tav tm="0">
                                          <p:val>
                                            <p:strVal val="#ppt_x"/>
                                          </p:val>
                                        </p:tav>
                                        <p:tav tm="100000">
                                          <p:val>
                                            <p:strVal val="#ppt_x"/>
                                          </p:val>
                                        </p:tav>
                                      </p:tavLst>
                                    </p:anim>
                                    <p:anim calcmode="lin" valueType="num">
                                      <p:cBhvr>
                                        <p:cTn id="120" dur="1000" fill="hold"/>
                                        <p:tgtEl>
                                          <p:spTgt spid="23"/>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fade">
                                      <p:cBhvr>
                                        <p:cTn id="123" dur="1000"/>
                                        <p:tgtEl>
                                          <p:spTgt spid="36"/>
                                        </p:tgtEl>
                                      </p:cBhvr>
                                    </p:animEffect>
                                    <p:anim calcmode="lin" valueType="num">
                                      <p:cBhvr>
                                        <p:cTn id="124" dur="1000" fill="hold"/>
                                        <p:tgtEl>
                                          <p:spTgt spid="36"/>
                                        </p:tgtEl>
                                        <p:attrNameLst>
                                          <p:attrName>ppt_x</p:attrName>
                                        </p:attrNameLst>
                                      </p:cBhvr>
                                      <p:tavLst>
                                        <p:tav tm="0">
                                          <p:val>
                                            <p:strVal val="#ppt_x"/>
                                          </p:val>
                                        </p:tav>
                                        <p:tav tm="100000">
                                          <p:val>
                                            <p:strVal val="#ppt_x"/>
                                          </p:val>
                                        </p:tav>
                                      </p:tavLst>
                                    </p:anim>
                                    <p:anim calcmode="lin" valueType="num">
                                      <p:cBhvr>
                                        <p:cTn id="12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20" grpId="0" animBg="1"/>
      <p:bldP spid="21" grpId="0" animBg="1"/>
      <p:bldP spid="22" grpId="0" animBg="1"/>
      <p:bldP spid="23" grpId="0" animBg="1"/>
      <p:bldP spid="32" grpId="0" animBg="1"/>
      <p:bldP spid="33" grpId="0"/>
      <p:bldP spid="34" grpId="0"/>
      <p:bldP spid="35" grpId="0"/>
      <p:bldP spid="36" grpId="0"/>
      <p:bldP spid="37"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218941" y="224836"/>
            <a:ext cx="4636394" cy="369332"/>
          </a:xfrm>
          <a:prstGeom prst="rect">
            <a:avLst/>
          </a:prstGeom>
          <a:noFill/>
        </p:spPr>
        <p:txBody>
          <a:bodyPr wrap="square" rtlCol="0">
            <a:spAutoFit/>
          </a:bodyPr>
          <a:lstStyle/>
          <a:p>
            <a:r>
              <a:rPr lang="en-US" dirty="0" smtClean="0"/>
              <a:t>Projection of a point in the Fourth Quadrant:</a:t>
            </a:r>
            <a:endParaRPr lang="en-US" dirty="0"/>
          </a:p>
        </p:txBody>
      </p:sp>
      <p:sp>
        <p:nvSpPr>
          <p:cNvPr id="2" name="Freeform 1"/>
          <p:cNvSpPr/>
          <p:nvPr/>
        </p:nvSpPr>
        <p:spPr>
          <a:xfrm>
            <a:off x="2329597" y="1857422"/>
            <a:ext cx="3657600" cy="2101756"/>
          </a:xfrm>
          <a:custGeom>
            <a:avLst/>
            <a:gdLst>
              <a:gd name="connsiteX0" fmla="*/ 0 w 3657600"/>
              <a:gd name="connsiteY0" fmla="*/ 777923 h 2101756"/>
              <a:gd name="connsiteX1" fmla="*/ 1392072 w 3657600"/>
              <a:gd name="connsiteY1" fmla="*/ 0 h 2101756"/>
              <a:gd name="connsiteX2" fmla="*/ 3657600 w 3657600"/>
              <a:gd name="connsiteY2" fmla="*/ 1282890 h 2101756"/>
              <a:gd name="connsiteX3" fmla="*/ 2238233 w 3657600"/>
              <a:gd name="connsiteY3" fmla="*/ 2101756 h 2101756"/>
              <a:gd name="connsiteX4" fmla="*/ 0 w 3657600"/>
              <a:gd name="connsiteY4" fmla="*/ 777923 h 2101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2101756">
                <a:moveTo>
                  <a:pt x="0" y="777923"/>
                </a:moveTo>
                <a:lnTo>
                  <a:pt x="1392072" y="0"/>
                </a:lnTo>
                <a:lnTo>
                  <a:pt x="3657600" y="1282890"/>
                </a:lnTo>
                <a:lnTo>
                  <a:pt x="2238233" y="2101756"/>
                </a:lnTo>
                <a:lnTo>
                  <a:pt x="0" y="777923"/>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315949" y="1830127"/>
            <a:ext cx="1419367" cy="2729552"/>
          </a:xfrm>
          <a:custGeom>
            <a:avLst/>
            <a:gdLst>
              <a:gd name="connsiteX0" fmla="*/ 13648 w 1419367"/>
              <a:gd name="connsiteY0" fmla="*/ 764274 h 2729552"/>
              <a:gd name="connsiteX1" fmla="*/ 1392072 w 1419367"/>
              <a:gd name="connsiteY1" fmla="*/ 0 h 2729552"/>
              <a:gd name="connsiteX2" fmla="*/ 1419367 w 1419367"/>
              <a:gd name="connsiteY2" fmla="*/ 1951630 h 2729552"/>
              <a:gd name="connsiteX3" fmla="*/ 0 w 1419367"/>
              <a:gd name="connsiteY3" fmla="*/ 2729552 h 2729552"/>
              <a:gd name="connsiteX4" fmla="*/ 13648 w 1419367"/>
              <a:gd name="connsiteY4" fmla="*/ 764274 h 27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367" h="2729552">
                <a:moveTo>
                  <a:pt x="13648" y="764274"/>
                </a:moveTo>
                <a:lnTo>
                  <a:pt x="1392072" y="0"/>
                </a:lnTo>
                <a:lnTo>
                  <a:pt x="1419367" y="1951630"/>
                </a:lnTo>
                <a:lnTo>
                  <a:pt x="0" y="2729552"/>
                </a:lnTo>
                <a:cubicBezTo>
                  <a:pt x="4549" y="2074459"/>
                  <a:pt x="9099" y="1419367"/>
                  <a:pt x="13648" y="764274"/>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850680" y="3277456"/>
            <a:ext cx="5800" cy="10938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19832" y="2220649"/>
            <a:ext cx="5800" cy="109388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3019832" y="2220649"/>
            <a:ext cx="1830848" cy="105680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3032456" y="3295994"/>
            <a:ext cx="1830848" cy="1056807"/>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607300" y="2489200"/>
            <a:ext cx="3327400" cy="127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258300" y="2501900"/>
            <a:ext cx="12700" cy="81263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258300" y="3295994"/>
            <a:ext cx="0" cy="123244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804613" y="4254848"/>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976665" y="3188688"/>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782552" y="3250315"/>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215352" y="3277456"/>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189158" y="4482761"/>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870128" y="4213814"/>
            <a:ext cx="647700" cy="369332"/>
          </a:xfrm>
          <a:prstGeom prst="rect">
            <a:avLst/>
          </a:prstGeom>
          <a:noFill/>
        </p:spPr>
        <p:txBody>
          <a:bodyPr wrap="square" rtlCol="0">
            <a:spAutoFit/>
          </a:bodyPr>
          <a:lstStyle/>
          <a:p>
            <a:r>
              <a:rPr lang="en-US" dirty="0" smtClean="0"/>
              <a:t>S</a:t>
            </a:r>
            <a:endParaRPr lang="en-US" dirty="0"/>
          </a:p>
        </p:txBody>
      </p:sp>
      <p:sp>
        <p:nvSpPr>
          <p:cNvPr id="34" name="TextBox 33"/>
          <p:cNvSpPr txBox="1"/>
          <p:nvPr/>
        </p:nvSpPr>
        <p:spPr>
          <a:xfrm>
            <a:off x="10083800" y="2564386"/>
            <a:ext cx="787400" cy="369332"/>
          </a:xfrm>
          <a:prstGeom prst="rect">
            <a:avLst/>
          </a:prstGeom>
          <a:noFill/>
        </p:spPr>
        <p:txBody>
          <a:bodyPr wrap="square" rtlCol="0">
            <a:spAutoFit/>
          </a:bodyPr>
          <a:lstStyle/>
          <a:p>
            <a:r>
              <a:rPr lang="en-US" dirty="0" smtClean="0"/>
              <a:t>HP, VP</a:t>
            </a:r>
            <a:endParaRPr lang="en-US" dirty="0"/>
          </a:p>
        </p:txBody>
      </p:sp>
      <p:sp>
        <p:nvSpPr>
          <p:cNvPr id="35" name="TextBox 34"/>
          <p:cNvSpPr txBox="1"/>
          <p:nvPr/>
        </p:nvSpPr>
        <p:spPr>
          <a:xfrm>
            <a:off x="8960558" y="3111328"/>
            <a:ext cx="457200" cy="369332"/>
          </a:xfrm>
          <a:prstGeom prst="rect">
            <a:avLst/>
          </a:prstGeom>
          <a:noFill/>
        </p:spPr>
        <p:txBody>
          <a:bodyPr wrap="square" rtlCol="0">
            <a:spAutoFit/>
          </a:bodyPr>
          <a:lstStyle/>
          <a:p>
            <a:r>
              <a:rPr lang="en-US" dirty="0" smtClean="0"/>
              <a:t>s’</a:t>
            </a:r>
            <a:endParaRPr lang="en-US" dirty="0"/>
          </a:p>
        </p:txBody>
      </p:sp>
      <p:sp>
        <p:nvSpPr>
          <p:cNvPr id="36" name="TextBox 35"/>
          <p:cNvSpPr txBox="1"/>
          <p:nvPr/>
        </p:nvSpPr>
        <p:spPr>
          <a:xfrm>
            <a:off x="8859752" y="4322405"/>
            <a:ext cx="355600" cy="369332"/>
          </a:xfrm>
          <a:prstGeom prst="rect">
            <a:avLst/>
          </a:prstGeom>
          <a:noFill/>
        </p:spPr>
        <p:txBody>
          <a:bodyPr wrap="square" rtlCol="0">
            <a:spAutoFit/>
          </a:bodyPr>
          <a:lstStyle/>
          <a:p>
            <a:r>
              <a:rPr lang="en-US" dirty="0" smtClean="0"/>
              <a:t>s</a:t>
            </a:r>
            <a:endParaRPr lang="en-US" dirty="0"/>
          </a:p>
        </p:txBody>
      </p:sp>
      <p:sp>
        <p:nvSpPr>
          <p:cNvPr id="37" name="TextBox 36"/>
          <p:cNvSpPr txBox="1"/>
          <p:nvPr/>
        </p:nvSpPr>
        <p:spPr>
          <a:xfrm>
            <a:off x="4830511" y="3068408"/>
            <a:ext cx="355600" cy="369332"/>
          </a:xfrm>
          <a:prstGeom prst="rect">
            <a:avLst/>
          </a:prstGeom>
          <a:noFill/>
        </p:spPr>
        <p:txBody>
          <a:bodyPr wrap="square" rtlCol="0">
            <a:spAutoFit/>
          </a:bodyPr>
          <a:lstStyle/>
          <a:p>
            <a:r>
              <a:rPr lang="en-US" dirty="0" smtClean="0"/>
              <a:t>s</a:t>
            </a:r>
            <a:endParaRPr lang="en-US" dirty="0"/>
          </a:p>
        </p:txBody>
      </p:sp>
      <p:sp>
        <p:nvSpPr>
          <p:cNvPr id="38" name="TextBox 37"/>
          <p:cNvSpPr txBox="1"/>
          <p:nvPr/>
        </p:nvSpPr>
        <p:spPr>
          <a:xfrm>
            <a:off x="2693916" y="3123499"/>
            <a:ext cx="457200" cy="369332"/>
          </a:xfrm>
          <a:prstGeom prst="rect">
            <a:avLst/>
          </a:prstGeom>
          <a:noFill/>
        </p:spPr>
        <p:txBody>
          <a:bodyPr wrap="square" rtlCol="0">
            <a:spAutoFit/>
          </a:bodyPr>
          <a:lstStyle/>
          <a:p>
            <a:r>
              <a:rPr lang="en-US" dirty="0" smtClean="0"/>
              <a:t>s’</a:t>
            </a:r>
            <a:endParaRPr lang="en-US" dirty="0"/>
          </a:p>
        </p:txBody>
      </p:sp>
    </p:spTree>
    <p:extLst>
      <p:ext uri="{BB962C8B-B14F-4D97-AF65-F5344CB8AC3E}">
        <p14:creationId xmlns:p14="http://schemas.microsoft.com/office/powerpoint/2010/main" val="214410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000"/>
                                        <p:tgtEl>
                                          <p:spTgt spid="30"/>
                                        </p:tgtEl>
                                      </p:cBhvr>
                                    </p:animEffect>
                                    <p:anim calcmode="lin" valueType="num">
                                      <p:cBhvr>
                                        <p:cTn id="37" dur="1000" fill="hold"/>
                                        <p:tgtEl>
                                          <p:spTgt spid="30"/>
                                        </p:tgtEl>
                                        <p:attrNameLst>
                                          <p:attrName>ppt_x</p:attrName>
                                        </p:attrNameLst>
                                      </p:cBhvr>
                                      <p:tavLst>
                                        <p:tav tm="0">
                                          <p:val>
                                            <p:strVal val="#ppt_x"/>
                                          </p:val>
                                        </p:tav>
                                        <p:tav tm="100000">
                                          <p:val>
                                            <p:strVal val="#ppt_x"/>
                                          </p:val>
                                        </p:tav>
                                      </p:tavLst>
                                    </p:anim>
                                    <p:anim calcmode="lin" valueType="num">
                                      <p:cBhvr>
                                        <p:cTn id="3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10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1000"/>
                                        <p:tgtEl>
                                          <p:spTgt spid="38"/>
                                        </p:tgtEl>
                                      </p:cBhvr>
                                    </p:animEffect>
                                    <p:anim calcmode="lin" valueType="num">
                                      <p:cBhvr>
                                        <p:cTn id="63" dur="1000" fill="hold"/>
                                        <p:tgtEl>
                                          <p:spTgt spid="38"/>
                                        </p:tgtEl>
                                        <p:attrNameLst>
                                          <p:attrName>ppt_x</p:attrName>
                                        </p:attrNameLst>
                                      </p:cBhvr>
                                      <p:tavLst>
                                        <p:tav tm="0">
                                          <p:val>
                                            <p:strVal val="#ppt_x"/>
                                          </p:val>
                                        </p:tav>
                                        <p:tav tm="100000">
                                          <p:val>
                                            <p:strVal val="#ppt_x"/>
                                          </p:val>
                                        </p:tav>
                                      </p:tavLst>
                                    </p:anim>
                                    <p:anim calcmode="lin" valueType="num">
                                      <p:cBhvr>
                                        <p:cTn id="6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down)">
                                      <p:cBhvr>
                                        <p:cTn id="69" dur="1000"/>
                                        <p:tgtEl>
                                          <p:spTgt spid="18"/>
                                        </p:tgtEl>
                                      </p:cBhvr>
                                    </p:animEffect>
                                  </p:childTnLst>
                                </p:cTn>
                              </p:par>
                            </p:childTnLst>
                          </p:cTn>
                        </p:par>
                        <p:par>
                          <p:cTn id="70" fill="hold">
                            <p:stCondLst>
                              <p:cond delay="1000"/>
                            </p:stCondLst>
                            <p:childTnLst>
                              <p:par>
                                <p:cTn id="71" presetID="22" presetClass="entr" presetSubtype="1" fill="hold" nodeType="after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ipe(up)">
                                      <p:cBhvr>
                                        <p:cTn id="73" dur="1000"/>
                                        <p:tgtEl>
                                          <p:spTgt spid="1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left)">
                                      <p:cBhvr>
                                        <p:cTn id="78" dur="10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1000"/>
                                        <p:tgtEl>
                                          <p:spTgt spid="34"/>
                                        </p:tgtEl>
                                      </p:cBhvr>
                                    </p:animEffect>
                                    <p:anim calcmode="lin" valueType="num">
                                      <p:cBhvr>
                                        <p:cTn id="84" dur="1000" fill="hold"/>
                                        <p:tgtEl>
                                          <p:spTgt spid="34"/>
                                        </p:tgtEl>
                                        <p:attrNameLst>
                                          <p:attrName>ppt_x</p:attrName>
                                        </p:attrNameLst>
                                      </p:cBhvr>
                                      <p:tavLst>
                                        <p:tav tm="0">
                                          <p:val>
                                            <p:strVal val="#ppt_x"/>
                                          </p:val>
                                        </p:tav>
                                        <p:tav tm="100000">
                                          <p:val>
                                            <p:strVal val="#ppt_x"/>
                                          </p:val>
                                        </p:tav>
                                      </p:tavLst>
                                    </p:anim>
                                    <p:anim calcmode="lin" valueType="num">
                                      <p:cBhvr>
                                        <p:cTn id="8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up)">
                                      <p:cBhvr>
                                        <p:cTn id="90" dur="10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1000"/>
                                        <p:tgtEl>
                                          <p:spTgt spid="31"/>
                                        </p:tgtEl>
                                      </p:cBhvr>
                                    </p:animEffect>
                                    <p:anim calcmode="lin" valueType="num">
                                      <p:cBhvr>
                                        <p:cTn id="96" dur="1000" fill="hold"/>
                                        <p:tgtEl>
                                          <p:spTgt spid="31"/>
                                        </p:tgtEl>
                                        <p:attrNameLst>
                                          <p:attrName>ppt_x</p:attrName>
                                        </p:attrNameLst>
                                      </p:cBhvr>
                                      <p:tavLst>
                                        <p:tav tm="0">
                                          <p:val>
                                            <p:strVal val="#ppt_x"/>
                                          </p:val>
                                        </p:tav>
                                        <p:tav tm="100000">
                                          <p:val>
                                            <p:strVal val="#ppt_x"/>
                                          </p:val>
                                        </p:tav>
                                      </p:tavLst>
                                    </p:anim>
                                    <p:anim calcmode="lin" valueType="num">
                                      <p:cBhvr>
                                        <p:cTn id="97" dur="1000" fill="hold"/>
                                        <p:tgtEl>
                                          <p:spTgt spid="31"/>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1000"/>
                                        <p:tgtEl>
                                          <p:spTgt spid="35"/>
                                        </p:tgtEl>
                                      </p:cBhvr>
                                    </p:animEffect>
                                    <p:anim calcmode="lin" valueType="num">
                                      <p:cBhvr>
                                        <p:cTn id="101" dur="1000" fill="hold"/>
                                        <p:tgtEl>
                                          <p:spTgt spid="35"/>
                                        </p:tgtEl>
                                        <p:attrNameLst>
                                          <p:attrName>ppt_x</p:attrName>
                                        </p:attrNameLst>
                                      </p:cBhvr>
                                      <p:tavLst>
                                        <p:tav tm="0">
                                          <p:val>
                                            <p:strVal val="#ppt_x"/>
                                          </p:val>
                                        </p:tav>
                                        <p:tav tm="100000">
                                          <p:val>
                                            <p:strVal val="#ppt_x"/>
                                          </p:val>
                                        </p:tav>
                                      </p:tavLst>
                                    </p:anim>
                                    <p:anim calcmode="lin" valueType="num">
                                      <p:cBhvr>
                                        <p:cTn id="10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wipe(up)">
                                      <p:cBhvr>
                                        <p:cTn id="107" dur="1000"/>
                                        <p:tgtEl>
                                          <p:spTgt spid="26"/>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1000"/>
                                        <p:tgtEl>
                                          <p:spTgt spid="32"/>
                                        </p:tgtEl>
                                      </p:cBhvr>
                                    </p:animEffect>
                                    <p:anim calcmode="lin" valueType="num">
                                      <p:cBhvr>
                                        <p:cTn id="113" dur="1000" fill="hold"/>
                                        <p:tgtEl>
                                          <p:spTgt spid="32"/>
                                        </p:tgtEl>
                                        <p:attrNameLst>
                                          <p:attrName>ppt_x</p:attrName>
                                        </p:attrNameLst>
                                      </p:cBhvr>
                                      <p:tavLst>
                                        <p:tav tm="0">
                                          <p:val>
                                            <p:strVal val="#ppt_x"/>
                                          </p:val>
                                        </p:tav>
                                        <p:tav tm="100000">
                                          <p:val>
                                            <p:strVal val="#ppt_x"/>
                                          </p:val>
                                        </p:tav>
                                      </p:tavLst>
                                    </p:anim>
                                    <p:anim calcmode="lin" valueType="num">
                                      <p:cBhvr>
                                        <p:cTn id="114" dur="1000" fill="hold"/>
                                        <p:tgtEl>
                                          <p:spTgt spid="32"/>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1000"/>
                                        <p:tgtEl>
                                          <p:spTgt spid="36"/>
                                        </p:tgtEl>
                                      </p:cBhvr>
                                    </p:animEffect>
                                    <p:anim calcmode="lin" valueType="num">
                                      <p:cBhvr>
                                        <p:cTn id="118" dur="1000" fill="hold"/>
                                        <p:tgtEl>
                                          <p:spTgt spid="36"/>
                                        </p:tgtEl>
                                        <p:attrNameLst>
                                          <p:attrName>ppt_x</p:attrName>
                                        </p:attrNameLst>
                                      </p:cBhvr>
                                      <p:tavLst>
                                        <p:tav tm="0">
                                          <p:val>
                                            <p:strVal val="#ppt_x"/>
                                          </p:val>
                                        </p:tav>
                                        <p:tav tm="100000">
                                          <p:val>
                                            <p:strVal val="#ppt_x"/>
                                          </p:val>
                                        </p:tav>
                                      </p:tavLst>
                                    </p:anim>
                                    <p:anim calcmode="lin" valueType="num">
                                      <p:cBhvr>
                                        <p:cTn id="11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smtClean="0"/>
              <a:t>Projection of Lines</a:t>
            </a:r>
            <a:endParaRPr lang="en-US"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Freeform 7"/>
          <p:cNvSpPr/>
          <p:nvPr/>
        </p:nvSpPr>
        <p:spPr>
          <a:xfrm>
            <a:off x="1134658" y="135402"/>
            <a:ext cx="9438091" cy="5825227"/>
          </a:xfrm>
          <a:custGeom>
            <a:avLst/>
            <a:gdLst>
              <a:gd name="connsiteX0" fmla="*/ 9375820 w 9401577"/>
              <a:gd name="connsiteY0" fmla="*/ 1841679 h 5705341"/>
              <a:gd name="connsiteX1" fmla="*/ 0 w 9401577"/>
              <a:gd name="connsiteY1" fmla="*/ 5705341 h 5705341"/>
              <a:gd name="connsiteX2" fmla="*/ 38636 w 9401577"/>
              <a:gd name="connsiteY2" fmla="*/ 3940936 h 5705341"/>
              <a:gd name="connsiteX3" fmla="*/ 9401577 w 9401577"/>
              <a:gd name="connsiteY3" fmla="*/ 0 h 5705341"/>
              <a:gd name="connsiteX4" fmla="*/ 9375820 w 9401577"/>
              <a:gd name="connsiteY4" fmla="*/ 1841679 h 570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1577" h="5705341">
                <a:moveTo>
                  <a:pt x="9375820" y="1841679"/>
                </a:moveTo>
                <a:lnTo>
                  <a:pt x="0" y="5705341"/>
                </a:lnTo>
                <a:lnTo>
                  <a:pt x="38636" y="3940936"/>
                </a:lnTo>
                <a:lnTo>
                  <a:pt x="9401577" y="0"/>
                </a:lnTo>
                <a:lnTo>
                  <a:pt x="9375820" y="1841679"/>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134658" y="2018157"/>
            <a:ext cx="11140225" cy="4752304"/>
          </a:xfrm>
          <a:custGeom>
            <a:avLst/>
            <a:gdLst>
              <a:gd name="connsiteX0" fmla="*/ 0 w 11140225"/>
              <a:gd name="connsiteY0" fmla="*/ 3889419 h 4752304"/>
              <a:gd name="connsiteX1" fmla="*/ 9375819 w 11140225"/>
              <a:gd name="connsiteY1" fmla="*/ 0 h 4752304"/>
              <a:gd name="connsiteX2" fmla="*/ 11140225 w 11140225"/>
              <a:gd name="connsiteY2" fmla="*/ 850005 h 4752304"/>
              <a:gd name="connsiteX3" fmla="*/ 1906073 w 11140225"/>
              <a:gd name="connsiteY3" fmla="*/ 4752304 h 4752304"/>
              <a:gd name="connsiteX4" fmla="*/ 0 w 11140225"/>
              <a:gd name="connsiteY4" fmla="*/ 3889419 h 4752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225" h="4752304">
                <a:moveTo>
                  <a:pt x="0" y="3889419"/>
                </a:moveTo>
                <a:lnTo>
                  <a:pt x="9375819" y="0"/>
                </a:lnTo>
                <a:lnTo>
                  <a:pt x="11140225" y="850005"/>
                </a:lnTo>
                <a:lnTo>
                  <a:pt x="1906073" y="4752304"/>
                </a:lnTo>
                <a:lnTo>
                  <a:pt x="0" y="3889419"/>
                </a:lnTo>
                <a:close/>
              </a:path>
            </a:pathLst>
          </a:cu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2306472" y="4776717"/>
            <a:ext cx="1364776" cy="545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637843" y="5054600"/>
            <a:ext cx="654507" cy="2667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2988860" y="4484089"/>
            <a:ext cx="654507" cy="2667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637840" y="4484089"/>
            <a:ext cx="1351020" cy="55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278229" y="5326229"/>
            <a:ext cx="14121" cy="634401"/>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285289" y="5391150"/>
            <a:ext cx="1385959" cy="580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671248" y="4766880"/>
            <a:ext cx="12881" cy="62427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1637845" y="5689558"/>
            <a:ext cx="640384" cy="27107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637842" y="5036217"/>
            <a:ext cx="1" cy="65334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988860" y="4484089"/>
            <a:ext cx="12881" cy="65702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2988861" y="5141112"/>
            <a:ext cx="695268" cy="25003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603298" y="3730623"/>
            <a:ext cx="806450" cy="9429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822850" y="4362450"/>
            <a:ext cx="780901" cy="311152"/>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642180" y="3419471"/>
            <a:ext cx="780901" cy="311152"/>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822850" y="3419472"/>
            <a:ext cx="819329" cy="9429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603750" y="4776717"/>
            <a:ext cx="806450" cy="335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3822850" y="4812600"/>
            <a:ext cx="780900" cy="29778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3822850" y="4362448"/>
            <a:ext cx="0" cy="45015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603750" y="4673600"/>
            <a:ext cx="0" cy="436784"/>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4642180" y="4465564"/>
            <a:ext cx="742470" cy="30131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641515" y="3430587"/>
            <a:ext cx="15326" cy="103497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4603298" y="4349837"/>
            <a:ext cx="780900" cy="323762"/>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677688" y="3996404"/>
            <a:ext cx="1062735" cy="42201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5409748" y="3730622"/>
            <a:ext cx="0" cy="1046096"/>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6393180" y="2825750"/>
            <a:ext cx="4445" cy="10942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flipV="1">
            <a:off x="5774298" y="2584450"/>
            <a:ext cx="618882" cy="2413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5765800" y="2581275"/>
            <a:ext cx="4249" cy="110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flipV="1">
            <a:off x="5770049" y="3689350"/>
            <a:ext cx="623131" cy="230645"/>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393180" y="3919994"/>
            <a:ext cx="0" cy="307055"/>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H="1" flipV="1">
            <a:off x="5774298" y="3996404"/>
            <a:ext cx="623131" cy="23064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5774298" y="3689350"/>
            <a:ext cx="0" cy="30705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7262813" y="2562225"/>
            <a:ext cx="1223962" cy="5191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7262813" y="3707936"/>
            <a:ext cx="1223962" cy="519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7258368" y="2549612"/>
            <a:ext cx="4445" cy="118101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8486775" y="3081338"/>
            <a:ext cx="0" cy="1145711"/>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6845181" y="2371811"/>
            <a:ext cx="4445" cy="11810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4071" y="2371811"/>
            <a:ext cx="404297" cy="190414"/>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flipV="1">
            <a:off x="6849626" y="3544213"/>
            <a:ext cx="408742" cy="16161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083675" y="2314575"/>
            <a:ext cx="1489075"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083675" y="2314575"/>
            <a:ext cx="0" cy="4699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0572750" y="2314575"/>
            <a:ext cx="0" cy="4699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9083674" y="2781300"/>
            <a:ext cx="1489075" cy="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9680576" y="1892077"/>
            <a:ext cx="892173" cy="415474"/>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flipV="1">
            <a:off x="8879267" y="2217807"/>
            <a:ext cx="204407" cy="96373"/>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8879266" y="1891682"/>
            <a:ext cx="801309" cy="3257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8879266" y="2217412"/>
            <a:ext cx="5141" cy="4876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8879266" y="2705100"/>
            <a:ext cx="204407" cy="762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H="1" flipV="1">
            <a:off x="9680237" y="2393950"/>
            <a:ext cx="892512" cy="3873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a:off x="9680240" y="1909023"/>
            <a:ext cx="5141" cy="4876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0" name="Oval 209"/>
          <p:cNvSpPr/>
          <p:nvPr/>
        </p:nvSpPr>
        <p:spPr>
          <a:xfrm>
            <a:off x="6361272" y="4183055"/>
            <a:ext cx="50960"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828590" y="2364193"/>
            <a:ext cx="50960"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67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1000"/>
                                        <p:tgtEl>
                                          <p:spTgt spid="14"/>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1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10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1000"/>
                                        <p:tgtEl>
                                          <p:spTgt spid="21"/>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10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10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up)">
                                      <p:cBhvr>
                                        <p:cTn id="54" dur="1000"/>
                                        <p:tgtEl>
                                          <p:spTgt spid="42"/>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10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up)">
                                      <p:cBhvr>
                                        <p:cTn id="63" dur="1000"/>
                                        <p:tgtEl>
                                          <p:spTgt spid="47"/>
                                        </p:tgtEl>
                                      </p:cBhvr>
                                    </p:animEffect>
                                  </p:childTnLst>
                                </p:cTn>
                              </p:par>
                            </p:childTnLst>
                          </p:cTn>
                        </p:par>
                        <p:par>
                          <p:cTn id="64" fill="hold">
                            <p:stCondLst>
                              <p:cond delay="1000"/>
                            </p:stCondLst>
                            <p:childTnLst>
                              <p:par>
                                <p:cTn id="65" presetID="22" presetClass="entr" presetSubtype="1" fill="hold"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up)">
                                      <p:cBhvr>
                                        <p:cTn id="67" dur="10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22"/>
                                        </p:tgtEl>
                                        <p:attrNameLst>
                                          <p:attrName>style.visibility</p:attrName>
                                        </p:attrNameLst>
                                      </p:cBhvr>
                                      <p:to>
                                        <p:strVal val="visible"/>
                                      </p:to>
                                    </p:set>
                                    <p:animEffect transition="in" filter="wipe(down)">
                                      <p:cBhvr>
                                        <p:cTn id="72" dur="1000"/>
                                        <p:tgtEl>
                                          <p:spTgt spid="1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26"/>
                                        </p:tgtEl>
                                        <p:attrNameLst>
                                          <p:attrName>style.visibility</p:attrName>
                                        </p:attrNameLst>
                                      </p:cBhvr>
                                      <p:to>
                                        <p:strVal val="visible"/>
                                      </p:to>
                                    </p:set>
                                    <p:animEffect transition="in" filter="wipe(down)">
                                      <p:cBhvr>
                                        <p:cTn id="77" dur="1000"/>
                                        <p:tgtEl>
                                          <p:spTgt spid="126"/>
                                        </p:tgtEl>
                                      </p:cBhvr>
                                    </p:animEffect>
                                  </p:childTnLst>
                                </p:cTn>
                              </p:par>
                            </p:childTnLst>
                          </p:cTn>
                        </p:par>
                        <p:par>
                          <p:cTn id="78" fill="hold">
                            <p:stCondLst>
                              <p:cond delay="1000"/>
                            </p:stCondLst>
                            <p:childTnLst>
                              <p:par>
                                <p:cTn id="79" presetID="22" presetClass="entr" presetSubtype="4" fill="hold" nodeType="afterEffect">
                                  <p:stCondLst>
                                    <p:cond delay="0"/>
                                  </p:stCondLst>
                                  <p:childTnLst>
                                    <p:set>
                                      <p:cBhvr>
                                        <p:cTn id="80" dur="1" fill="hold">
                                          <p:stCondLst>
                                            <p:cond delay="0"/>
                                          </p:stCondLst>
                                        </p:cTn>
                                        <p:tgtEl>
                                          <p:spTgt spid="132"/>
                                        </p:tgtEl>
                                        <p:attrNameLst>
                                          <p:attrName>style.visibility</p:attrName>
                                        </p:attrNameLst>
                                      </p:cBhvr>
                                      <p:to>
                                        <p:strVal val="visible"/>
                                      </p:to>
                                    </p:set>
                                    <p:animEffect transition="in" filter="wipe(down)">
                                      <p:cBhvr>
                                        <p:cTn id="81" dur="1000"/>
                                        <p:tgtEl>
                                          <p:spTgt spid="13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wipe(down)">
                                      <p:cBhvr>
                                        <p:cTn id="86" dur="10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140"/>
                                        </p:tgtEl>
                                        <p:attrNameLst>
                                          <p:attrName>style.visibility</p:attrName>
                                        </p:attrNameLst>
                                      </p:cBhvr>
                                      <p:to>
                                        <p:strVal val="visible"/>
                                      </p:to>
                                    </p:set>
                                    <p:animEffect transition="in" filter="wipe(up)">
                                      <p:cBhvr>
                                        <p:cTn id="91" dur="1000"/>
                                        <p:tgtEl>
                                          <p:spTgt spid="140"/>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10"/>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wipe(up)">
                                      <p:cBhvr>
                                        <p:cTn id="100" dur="1000"/>
                                        <p:tgtEl>
                                          <p:spTgt spid="148"/>
                                        </p:tgtEl>
                                      </p:cBhvr>
                                    </p:animEffect>
                                  </p:childTnLst>
                                </p:cTn>
                              </p:par>
                            </p:childTnLst>
                          </p:cTn>
                        </p:par>
                        <p:par>
                          <p:cTn id="101" fill="hold">
                            <p:stCondLst>
                              <p:cond delay="1000"/>
                            </p:stCondLst>
                            <p:childTnLst>
                              <p:par>
                                <p:cTn id="102" presetID="22" presetClass="entr" presetSubtype="1" fill="hold" nodeType="afterEffect">
                                  <p:stCondLst>
                                    <p:cond delay="0"/>
                                  </p:stCondLst>
                                  <p:childTnLst>
                                    <p:set>
                                      <p:cBhvr>
                                        <p:cTn id="103" dur="1" fill="hold">
                                          <p:stCondLst>
                                            <p:cond delay="0"/>
                                          </p:stCondLst>
                                        </p:cTn>
                                        <p:tgtEl>
                                          <p:spTgt spid="142"/>
                                        </p:tgtEl>
                                        <p:attrNameLst>
                                          <p:attrName>style.visibility</p:attrName>
                                        </p:attrNameLst>
                                      </p:cBhvr>
                                      <p:to>
                                        <p:strVal val="visible"/>
                                      </p:to>
                                    </p:set>
                                    <p:animEffect transition="in" filter="wipe(up)">
                                      <p:cBhvr>
                                        <p:cTn id="104" dur="1000"/>
                                        <p:tgtEl>
                                          <p:spTgt spid="1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0"/>
                                        </p:tgtEl>
                                        <p:attrNameLst>
                                          <p:attrName>style.visibility</p:attrName>
                                        </p:attrNameLst>
                                      </p:cBhvr>
                                      <p:to>
                                        <p:strVal val="visible"/>
                                      </p:to>
                                    </p:set>
                                    <p:animEffect transition="in" filter="wipe(down)">
                                      <p:cBhvr>
                                        <p:cTn id="109" dur="1000"/>
                                        <p:tgtEl>
                                          <p:spTgt spid="15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nodeType="clickEffect">
                                  <p:stCondLst>
                                    <p:cond delay="0"/>
                                  </p:stCondLst>
                                  <p:childTnLst>
                                    <p:set>
                                      <p:cBhvr>
                                        <p:cTn id="113" dur="1" fill="hold">
                                          <p:stCondLst>
                                            <p:cond delay="0"/>
                                          </p:stCondLst>
                                        </p:cTn>
                                        <p:tgtEl>
                                          <p:spTgt spid="164"/>
                                        </p:tgtEl>
                                        <p:attrNameLst>
                                          <p:attrName>style.visibility</p:attrName>
                                        </p:attrNameLst>
                                      </p:cBhvr>
                                      <p:to>
                                        <p:strVal val="visible"/>
                                      </p:to>
                                    </p:set>
                                    <p:animEffect transition="in" filter="wipe(up)">
                                      <p:cBhvr>
                                        <p:cTn id="114" dur="1000"/>
                                        <p:tgtEl>
                                          <p:spTgt spid="164"/>
                                        </p:tgtEl>
                                      </p:cBhvr>
                                    </p:animEffect>
                                  </p:childTnLst>
                                </p:cTn>
                              </p:par>
                            </p:childTnLst>
                          </p:cTn>
                        </p:par>
                        <p:par>
                          <p:cTn id="115" fill="hold">
                            <p:stCondLst>
                              <p:cond delay="1000"/>
                            </p:stCondLst>
                            <p:childTnLst>
                              <p:par>
                                <p:cTn id="116" presetID="22" presetClass="entr" presetSubtype="1" fill="hold" nodeType="afterEffect">
                                  <p:stCondLst>
                                    <p:cond delay="0"/>
                                  </p:stCondLst>
                                  <p:childTnLst>
                                    <p:set>
                                      <p:cBhvr>
                                        <p:cTn id="117" dur="1" fill="hold">
                                          <p:stCondLst>
                                            <p:cond delay="0"/>
                                          </p:stCondLst>
                                        </p:cTn>
                                        <p:tgtEl>
                                          <p:spTgt spid="167"/>
                                        </p:tgtEl>
                                        <p:attrNameLst>
                                          <p:attrName>style.visibility</p:attrName>
                                        </p:attrNameLst>
                                      </p:cBhvr>
                                      <p:to>
                                        <p:strVal val="visible"/>
                                      </p:to>
                                    </p:set>
                                    <p:animEffect transition="in" filter="wipe(up)">
                                      <p:cBhvr>
                                        <p:cTn id="118" dur="1000"/>
                                        <p:tgtEl>
                                          <p:spTgt spid="167"/>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nodeType="clickEffect">
                                  <p:stCondLst>
                                    <p:cond delay="0"/>
                                  </p:stCondLst>
                                  <p:childTnLst>
                                    <p:set>
                                      <p:cBhvr>
                                        <p:cTn id="122" dur="1" fill="hold">
                                          <p:stCondLst>
                                            <p:cond delay="0"/>
                                          </p:stCondLst>
                                        </p:cTn>
                                        <p:tgtEl>
                                          <p:spTgt spid="162"/>
                                        </p:tgtEl>
                                        <p:attrNameLst>
                                          <p:attrName>style.visibility</p:attrName>
                                        </p:attrNameLst>
                                      </p:cBhvr>
                                      <p:to>
                                        <p:strVal val="visible"/>
                                      </p:to>
                                    </p:set>
                                    <p:animEffect transition="in" filter="wipe(down)">
                                      <p:cBhvr>
                                        <p:cTn id="123" dur="1000"/>
                                        <p:tgtEl>
                                          <p:spTgt spid="162"/>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171"/>
                                        </p:tgtEl>
                                        <p:attrNameLst>
                                          <p:attrName>style.visibility</p:attrName>
                                        </p:attrNameLst>
                                      </p:cBhvr>
                                      <p:to>
                                        <p:strVal val="visible"/>
                                      </p:to>
                                    </p:set>
                                    <p:animEffect transition="in" filter="wipe(down)">
                                      <p:cBhvr>
                                        <p:cTn id="128" dur="1000"/>
                                        <p:tgtEl>
                                          <p:spTgt spid="171"/>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1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169"/>
                                        </p:tgtEl>
                                        <p:attrNameLst>
                                          <p:attrName>style.visibility</p:attrName>
                                        </p:attrNameLst>
                                      </p:cBhvr>
                                      <p:to>
                                        <p:strVal val="visible"/>
                                      </p:to>
                                    </p:set>
                                    <p:animEffect transition="in" filter="wipe(up)">
                                      <p:cBhvr>
                                        <p:cTn id="137" dur="1000"/>
                                        <p:tgtEl>
                                          <p:spTgt spid="169"/>
                                        </p:tgtEl>
                                      </p:cBhvr>
                                    </p:animEffect>
                                  </p:childTnLst>
                                </p:cTn>
                              </p:par>
                            </p:childTnLst>
                          </p:cTn>
                        </p:par>
                        <p:par>
                          <p:cTn id="138" fill="hold">
                            <p:stCondLst>
                              <p:cond delay="1000"/>
                            </p:stCondLst>
                            <p:childTnLst>
                              <p:par>
                                <p:cTn id="139" presetID="22" presetClass="entr" presetSubtype="1" fill="hold" nodeType="afterEffect">
                                  <p:stCondLst>
                                    <p:cond delay="0"/>
                                  </p:stCondLst>
                                  <p:childTnLst>
                                    <p:set>
                                      <p:cBhvr>
                                        <p:cTn id="140" dur="1" fill="hold">
                                          <p:stCondLst>
                                            <p:cond delay="0"/>
                                          </p:stCondLst>
                                        </p:cTn>
                                        <p:tgtEl>
                                          <p:spTgt spid="174"/>
                                        </p:tgtEl>
                                        <p:attrNameLst>
                                          <p:attrName>style.visibility</p:attrName>
                                        </p:attrNameLst>
                                      </p:cBhvr>
                                      <p:to>
                                        <p:strVal val="visible"/>
                                      </p:to>
                                    </p:set>
                                    <p:animEffect transition="in" filter="wipe(up)">
                                      <p:cBhvr>
                                        <p:cTn id="141" dur="1000"/>
                                        <p:tgtEl>
                                          <p:spTgt spid="174"/>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wipe(down)">
                                      <p:cBhvr>
                                        <p:cTn id="146" dur="1000"/>
                                        <p:tgtEl>
                                          <p:spTgt spid="67"/>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10"/>
                                        </p:tgtEl>
                                        <p:attrNameLst>
                                          <p:attrName>style.visibility</p:attrName>
                                        </p:attrNameLst>
                                      </p:cBhvr>
                                      <p:to>
                                        <p:strVal val="visible"/>
                                      </p:to>
                                    </p:set>
                                    <p:animEffect transition="in" filter="wipe(down)">
                                      <p:cBhvr>
                                        <p:cTn id="151" dur="1000"/>
                                        <p:tgtEl>
                                          <p:spTgt spid="11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71"/>
                                        </p:tgtEl>
                                        <p:attrNameLst>
                                          <p:attrName>style.visibility</p:attrName>
                                        </p:attrNameLst>
                                      </p:cBhvr>
                                      <p:to>
                                        <p:strVal val="visible"/>
                                      </p:to>
                                    </p:set>
                                    <p:animEffect transition="in" filter="wipe(down)">
                                      <p:cBhvr>
                                        <p:cTn id="156" dur="1000"/>
                                        <p:tgtEl>
                                          <p:spTgt spid="71"/>
                                        </p:tgtEl>
                                      </p:cBhvr>
                                    </p:animEffect>
                                  </p:childTnLst>
                                </p:cTn>
                              </p:par>
                            </p:childTnLst>
                          </p:cTn>
                        </p:par>
                        <p:par>
                          <p:cTn id="157" fill="hold">
                            <p:stCondLst>
                              <p:cond delay="1000"/>
                            </p:stCondLst>
                            <p:childTnLst>
                              <p:par>
                                <p:cTn id="158" presetID="22" presetClass="entr" presetSubtype="4" fill="hold" nodeType="afterEffect">
                                  <p:stCondLst>
                                    <p:cond delay="0"/>
                                  </p:stCondLst>
                                  <p:childTnLst>
                                    <p:set>
                                      <p:cBhvr>
                                        <p:cTn id="159" dur="1" fill="hold">
                                          <p:stCondLst>
                                            <p:cond delay="0"/>
                                          </p:stCondLst>
                                        </p:cTn>
                                        <p:tgtEl>
                                          <p:spTgt spid="75"/>
                                        </p:tgtEl>
                                        <p:attrNameLst>
                                          <p:attrName>style.visibility</p:attrName>
                                        </p:attrNameLst>
                                      </p:cBhvr>
                                      <p:to>
                                        <p:strVal val="visible"/>
                                      </p:to>
                                    </p:set>
                                    <p:animEffect transition="in" filter="wipe(down)">
                                      <p:cBhvr>
                                        <p:cTn id="160" dur="1000"/>
                                        <p:tgtEl>
                                          <p:spTgt spid="7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76"/>
                                        </p:tgtEl>
                                        <p:attrNameLst>
                                          <p:attrName>style.visibility</p:attrName>
                                        </p:attrNameLst>
                                      </p:cBhvr>
                                      <p:to>
                                        <p:strVal val="visible"/>
                                      </p:to>
                                    </p:set>
                                    <p:animEffect transition="in" filter="wipe(down)">
                                      <p:cBhvr>
                                        <p:cTn id="165" dur="1000"/>
                                        <p:tgtEl>
                                          <p:spTgt spid="76"/>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14"/>
                                        </p:tgtEl>
                                        <p:attrNameLst>
                                          <p:attrName>style.visibility</p:attrName>
                                        </p:attrNameLst>
                                      </p:cBhvr>
                                      <p:to>
                                        <p:strVal val="visible"/>
                                      </p:to>
                                    </p:set>
                                    <p:animEffect transition="in" filter="wipe(down)">
                                      <p:cBhvr>
                                        <p:cTn id="170" dur="1000"/>
                                        <p:tgtEl>
                                          <p:spTgt spid="114"/>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91"/>
                                        </p:tgtEl>
                                        <p:attrNameLst>
                                          <p:attrName>style.visibility</p:attrName>
                                        </p:attrNameLst>
                                      </p:cBhvr>
                                      <p:to>
                                        <p:strVal val="visible"/>
                                      </p:to>
                                    </p:set>
                                    <p:animEffect transition="in" filter="wipe(up)">
                                      <p:cBhvr>
                                        <p:cTn id="175" dur="1000"/>
                                        <p:tgtEl>
                                          <p:spTgt spid="91"/>
                                        </p:tgtEl>
                                      </p:cBhvr>
                                    </p:animEffect>
                                  </p:childTnLst>
                                </p:cTn>
                              </p:par>
                            </p:childTnLst>
                          </p:cTn>
                        </p:par>
                        <p:par>
                          <p:cTn id="176" fill="hold">
                            <p:stCondLst>
                              <p:cond delay="1000"/>
                            </p:stCondLst>
                            <p:childTnLst>
                              <p:par>
                                <p:cTn id="177" presetID="22" presetClass="entr" presetSubtype="1" fill="hold" nodeType="afterEffect">
                                  <p:stCondLst>
                                    <p:cond delay="0"/>
                                  </p:stCondLst>
                                  <p:childTnLst>
                                    <p:set>
                                      <p:cBhvr>
                                        <p:cTn id="178" dur="1" fill="hold">
                                          <p:stCondLst>
                                            <p:cond delay="0"/>
                                          </p:stCondLst>
                                        </p:cTn>
                                        <p:tgtEl>
                                          <p:spTgt spid="118"/>
                                        </p:tgtEl>
                                        <p:attrNameLst>
                                          <p:attrName>style.visibility</p:attrName>
                                        </p:attrNameLst>
                                      </p:cBhvr>
                                      <p:to>
                                        <p:strVal val="visible"/>
                                      </p:to>
                                    </p:set>
                                    <p:animEffect transition="in" filter="wipe(up)">
                                      <p:cBhvr>
                                        <p:cTn id="179" dur="1000"/>
                                        <p:tgtEl>
                                          <p:spTgt spid="118"/>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nodeType="clickEffect">
                                  <p:stCondLst>
                                    <p:cond delay="0"/>
                                  </p:stCondLst>
                                  <p:childTnLst>
                                    <p:set>
                                      <p:cBhvr>
                                        <p:cTn id="183" dur="1" fill="hold">
                                          <p:stCondLst>
                                            <p:cond delay="0"/>
                                          </p:stCondLst>
                                        </p:cTn>
                                        <p:tgtEl>
                                          <p:spTgt spid="81"/>
                                        </p:tgtEl>
                                        <p:attrNameLst>
                                          <p:attrName>style.visibility</p:attrName>
                                        </p:attrNameLst>
                                      </p:cBhvr>
                                      <p:to>
                                        <p:strVal val="visible"/>
                                      </p:to>
                                    </p:set>
                                    <p:animEffect transition="in" filter="wipe(down)">
                                      <p:cBhvr>
                                        <p:cTn id="184" dur="1000"/>
                                        <p:tgtEl>
                                          <p:spTgt spid="81"/>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1" fill="hold" nodeType="clickEffect">
                                  <p:stCondLst>
                                    <p:cond delay="0"/>
                                  </p:stCondLst>
                                  <p:childTnLst>
                                    <p:set>
                                      <p:cBhvr>
                                        <p:cTn id="188" dur="1" fill="hold">
                                          <p:stCondLst>
                                            <p:cond delay="0"/>
                                          </p:stCondLst>
                                        </p:cTn>
                                        <p:tgtEl>
                                          <p:spTgt spid="87"/>
                                        </p:tgtEl>
                                        <p:attrNameLst>
                                          <p:attrName>style.visibility</p:attrName>
                                        </p:attrNameLst>
                                      </p:cBhvr>
                                      <p:to>
                                        <p:strVal val="visible"/>
                                      </p:to>
                                    </p:set>
                                    <p:animEffect transition="in" filter="wipe(up)">
                                      <p:cBhvr>
                                        <p:cTn id="189" dur="1000"/>
                                        <p:tgtEl>
                                          <p:spTgt spid="87"/>
                                        </p:tgtEl>
                                      </p:cBhvr>
                                    </p:animEffect>
                                  </p:childTnLst>
                                </p:cTn>
                              </p:par>
                            </p:childTnLst>
                          </p:cTn>
                        </p:par>
                        <p:par>
                          <p:cTn id="190" fill="hold">
                            <p:stCondLst>
                              <p:cond delay="1000"/>
                            </p:stCondLst>
                            <p:childTnLst>
                              <p:par>
                                <p:cTn id="191" presetID="22" presetClass="entr" presetSubtype="1" fill="hold" nodeType="afterEffect">
                                  <p:stCondLst>
                                    <p:cond delay="0"/>
                                  </p:stCondLst>
                                  <p:childTnLst>
                                    <p:set>
                                      <p:cBhvr>
                                        <p:cTn id="192" dur="1" fill="hold">
                                          <p:stCondLst>
                                            <p:cond delay="0"/>
                                          </p:stCondLst>
                                        </p:cTn>
                                        <p:tgtEl>
                                          <p:spTgt spid="84"/>
                                        </p:tgtEl>
                                        <p:attrNameLst>
                                          <p:attrName>style.visibility</p:attrName>
                                        </p:attrNameLst>
                                      </p:cBhvr>
                                      <p:to>
                                        <p:strVal val="visible"/>
                                      </p:to>
                                    </p:set>
                                    <p:animEffect transition="in" filter="wipe(up)">
                                      <p:cBhvr>
                                        <p:cTn id="193" dur="1000"/>
                                        <p:tgtEl>
                                          <p:spTgt spid="84"/>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1000"/>
                                        <p:tgtEl>
                                          <p:spTgt spid="106"/>
                                        </p:tgtEl>
                                      </p:cBhvr>
                                    </p:animEffect>
                                  </p:childTnLst>
                                </p:cTn>
                              </p:par>
                            </p:childTnLst>
                          </p:cTn>
                        </p:par>
                        <p:par>
                          <p:cTn id="199" fill="hold">
                            <p:stCondLst>
                              <p:cond delay="1000"/>
                            </p:stCondLst>
                            <p:childTnLst>
                              <p:par>
                                <p:cTn id="200" presetID="22" presetClass="entr" presetSubtype="1" fill="hold" nodeType="afterEffect">
                                  <p:stCondLst>
                                    <p:cond delay="0"/>
                                  </p:stCondLst>
                                  <p:childTnLst>
                                    <p:set>
                                      <p:cBhvr>
                                        <p:cTn id="201" dur="1" fill="hold">
                                          <p:stCondLst>
                                            <p:cond delay="0"/>
                                          </p:stCondLst>
                                        </p:cTn>
                                        <p:tgtEl>
                                          <p:spTgt spid="101"/>
                                        </p:tgtEl>
                                        <p:attrNameLst>
                                          <p:attrName>style.visibility</p:attrName>
                                        </p:attrNameLst>
                                      </p:cBhvr>
                                      <p:to>
                                        <p:strVal val="visible"/>
                                      </p:to>
                                    </p:set>
                                    <p:animEffect transition="in" filter="wipe(up)">
                                      <p:cBhvr>
                                        <p:cTn id="202" dur="1000"/>
                                        <p:tgtEl>
                                          <p:spTgt spid="101"/>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nodeType="clickEffect">
                                  <p:stCondLst>
                                    <p:cond delay="0"/>
                                  </p:stCondLst>
                                  <p:childTnLst>
                                    <p:set>
                                      <p:cBhvr>
                                        <p:cTn id="206" dur="1" fill="hold">
                                          <p:stCondLst>
                                            <p:cond delay="0"/>
                                          </p:stCondLst>
                                        </p:cTn>
                                        <p:tgtEl>
                                          <p:spTgt spid="177"/>
                                        </p:tgtEl>
                                        <p:attrNameLst>
                                          <p:attrName>style.visibility</p:attrName>
                                        </p:attrNameLst>
                                      </p:cBhvr>
                                      <p:to>
                                        <p:strVal val="visible"/>
                                      </p:to>
                                    </p:set>
                                    <p:animEffect transition="in" filter="wipe(left)">
                                      <p:cBhvr>
                                        <p:cTn id="207" dur="1000"/>
                                        <p:tgtEl>
                                          <p:spTgt spid="177"/>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1" fill="hold" nodeType="clickEffect">
                                  <p:stCondLst>
                                    <p:cond delay="0"/>
                                  </p:stCondLst>
                                  <p:childTnLst>
                                    <p:set>
                                      <p:cBhvr>
                                        <p:cTn id="211" dur="1" fill="hold">
                                          <p:stCondLst>
                                            <p:cond delay="0"/>
                                          </p:stCondLst>
                                        </p:cTn>
                                        <p:tgtEl>
                                          <p:spTgt spid="180"/>
                                        </p:tgtEl>
                                        <p:attrNameLst>
                                          <p:attrName>style.visibility</p:attrName>
                                        </p:attrNameLst>
                                      </p:cBhvr>
                                      <p:to>
                                        <p:strVal val="visible"/>
                                      </p:to>
                                    </p:set>
                                    <p:animEffect transition="in" filter="wipe(up)">
                                      <p:cBhvr>
                                        <p:cTn id="212" dur="1000"/>
                                        <p:tgtEl>
                                          <p:spTgt spid="180"/>
                                        </p:tgtEl>
                                      </p:cBhvr>
                                    </p:animEffect>
                                  </p:childTnLst>
                                </p:cTn>
                              </p:par>
                            </p:childTnLst>
                          </p:cTn>
                        </p:par>
                        <p:par>
                          <p:cTn id="213" fill="hold">
                            <p:stCondLst>
                              <p:cond delay="1000"/>
                            </p:stCondLst>
                            <p:childTnLst>
                              <p:par>
                                <p:cTn id="214" presetID="22" presetClass="entr" presetSubtype="1" fill="hold" nodeType="afterEffect">
                                  <p:stCondLst>
                                    <p:cond delay="0"/>
                                  </p:stCondLst>
                                  <p:childTnLst>
                                    <p:set>
                                      <p:cBhvr>
                                        <p:cTn id="215" dur="1" fill="hold">
                                          <p:stCondLst>
                                            <p:cond delay="0"/>
                                          </p:stCondLst>
                                        </p:cTn>
                                        <p:tgtEl>
                                          <p:spTgt spid="182"/>
                                        </p:tgtEl>
                                        <p:attrNameLst>
                                          <p:attrName>style.visibility</p:attrName>
                                        </p:attrNameLst>
                                      </p:cBhvr>
                                      <p:to>
                                        <p:strVal val="visible"/>
                                      </p:to>
                                    </p:set>
                                    <p:animEffect transition="in" filter="wipe(up)">
                                      <p:cBhvr>
                                        <p:cTn id="216" dur="1000"/>
                                        <p:tgtEl>
                                          <p:spTgt spid="182"/>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nodeType="clickEffect">
                                  <p:stCondLst>
                                    <p:cond delay="0"/>
                                  </p:stCondLst>
                                  <p:childTnLst>
                                    <p:set>
                                      <p:cBhvr>
                                        <p:cTn id="220" dur="1" fill="hold">
                                          <p:stCondLst>
                                            <p:cond delay="0"/>
                                          </p:stCondLst>
                                        </p:cTn>
                                        <p:tgtEl>
                                          <p:spTgt spid="183"/>
                                        </p:tgtEl>
                                        <p:attrNameLst>
                                          <p:attrName>style.visibility</p:attrName>
                                        </p:attrNameLst>
                                      </p:cBhvr>
                                      <p:to>
                                        <p:strVal val="visible"/>
                                      </p:to>
                                    </p:set>
                                    <p:animEffect transition="in" filter="wipe(left)">
                                      <p:cBhvr>
                                        <p:cTn id="221" dur="1000"/>
                                        <p:tgtEl>
                                          <p:spTgt spid="183"/>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4" fill="hold" nodeType="clickEffect">
                                  <p:stCondLst>
                                    <p:cond delay="0"/>
                                  </p:stCondLst>
                                  <p:childTnLst>
                                    <p:set>
                                      <p:cBhvr>
                                        <p:cTn id="225" dur="1" fill="hold">
                                          <p:stCondLst>
                                            <p:cond delay="0"/>
                                          </p:stCondLst>
                                        </p:cTn>
                                        <p:tgtEl>
                                          <p:spTgt spid="188"/>
                                        </p:tgtEl>
                                        <p:attrNameLst>
                                          <p:attrName>style.visibility</p:attrName>
                                        </p:attrNameLst>
                                      </p:cBhvr>
                                      <p:to>
                                        <p:strVal val="visible"/>
                                      </p:to>
                                    </p:set>
                                    <p:animEffect transition="in" filter="wipe(down)">
                                      <p:cBhvr>
                                        <p:cTn id="226" dur="1000"/>
                                        <p:tgtEl>
                                          <p:spTgt spid="188"/>
                                        </p:tgtEl>
                                      </p:cBhvr>
                                    </p:animEffect>
                                  </p:childTnLst>
                                </p:cTn>
                              </p:par>
                            </p:childTnLst>
                          </p:cTn>
                        </p:par>
                        <p:par>
                          <p:cTn id="227" fill="hold">
                            <p:stCondLst>
                              <p:cond delay="1000"/>
                            </p:stCondLst>
                            <p:childTnLst>
                              <p:par>
                                <p:cTn id="228" presetID="22" presetClass="entr" presetSubtype="4" fill="hold" nodeType="afterEffect">
                                  <p:stCondLst>
                                    <p:cond delay="0"/>
                                  </p:stCondLst>
                                  <p:childTnLst>
                                    <p:set>
                                      <p:cBhvr>
                                        <p:cTn id="229" dur="1" fill="hold">
                                          <p:stCondLst>
                                            <p:cond delay="0"/>
                                          </p:stCondLst>
                                        </p:cTn>
                                        <p:tgtEl>
                                          <p:spTgt spid="185"/>
                                        </p:tgtEl>
                                        <p:attrNameLst>
                                          <p:attrName>style.visibility</p:attrName>
                                        </p:attrNameLst>
                                      </p:cBhvr>
                                      <p:to>
                                        <p:strVal val="visible"/>
                                      </p:to>
                                    </p:set>
                                    <p:animEffect transition="in" filter="wipe(down)">
                                      <p:cBhvr>
                                        <p:cTn id="230" dur="1000"/>
                                        <p:tgtEl>
                                          <p:spTgt spid="185"/>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4" fill="hold" nodeType="clickEffect">
                                  <p:stCondLst>
                                    <p:cond delay="0"/>
                                  </p:stCondLst>
                                  <p:childTnLst>
                                    <p:set>
                                      <p:cBhvr>
                                        <p:cTn id="234" dur="1" fill="hold">
                                          <p:stCondLst>
                                            <p:cond delay="0"/>
                                          </p:stCondLst>
                                        </p:cTn>
                                        <p:tgtEl>
                                          <p:spTgt spid="191"/>
                                        </p:tgtEl>
                                        <p:attrNameLst>
                                          <p:attrName>style.visibility</p:attrName>
                                        </p:attrNameLst>
                                      </p:cBhvr>
                                      <p:to>
                                        <p:strVal val="visible"/>
                                      </p:to>
                                    </p:set>
                                    <p:animEffect transition="in" filter="wipe(down)">
                                      <p:cBhvr>
                                        <p:cTn id="235" dur="1000"/>
                                        <p:tgtEl>
                                          <p:spTgt spid="191"/>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4" fill="hold" nodeType="clickEffect">
                                  <p:stCondLst>
                                    <p:cond delay="0"/>
                                  </p:stCondLst>
                                  <p:childTnLst>
                                    <p:set>
                                      <p:cBhvr>
                                        <p:cTn id="239" dur="1" fill="hold">
                                          <p:stCondLst>
                                            <p:cond delay="0"/>
                                          </p:stCondLst>
                                        </p:cTn>
                                        <p:tgtEl>
                                          <p:spTgt spid="199"/>
                                        </p:tgtEl>
                                        <p:attrNameLst>
                                          <p:attrName>style.visibility</p:attrName>
                                        </p:attrNameLst>
                                      </p:cBhvr>
                                      <p:to>
                                        <p:strVal val="visible"/>
                                      </p:to>
                                    </p:set>
                                    <p:animEffect transition="in" filter="wipe(down)">
                                      <p:cBhvr>
                                        <p:cTn id="240" dur="1000"/>
                                        <p:tgtEl>
                                          <p:spTgt spid="199"/>
                                        </p:tgtEl>
                                      </p:cBhvr>
                                    </p:animEffect>
                                  </p:childTnLst>
                                </p:cTn>
                              </p:par>
                            </p:childTnLst>
                          </p:cTn>
                        </p:par>
                        <p:par>
                          <p:cTn id="241" fill="hold">
                            <p:stCondLst>
                              <p:cond delay="1000"/>
                            </p:stCondLst>
                            <p:childTnLst>
                              <p:par>
                                <p:cTn id="242" presetID="22" presetClass="entr" presetSubtype="4" fill="hold" nodeType="afterEffect">
                                  <p:stCondLst>
                                    <p:cond delay="0"/>
                                  </p:stCondLst>
                                  <p:childTnLst>
                                    <p:set>
                                      <p:cBhvr>
                                        <p:cTn id="243" dur="1" fill="hold">
                                          <p:stCondLst>
                                            <p:cond delay="0"/>
                                          </p:stCondLst>
                                        </p:cTn>
                                        <p:tgtEl>
                                          <p:spTgt spid="195"/>
                                        </p:tgtEl>
                                        <p:attrNameLst>
                                          <p:attrName>style.visibility</p:attrName>
                                        </p:attrNameLst>
                                      </p:cBhvr>
                                      <p:to>
                                        <p:strVal val="visible"/>
                                      </p:to>
                                    </p:set>
                                    <p:animEffect transition="in" filter="wipe(down)">
                                      <p:cBhvr>
                                        <p:cTn id="244" dur="1000"/>
                                        <p:tgtEl>
                                          <p:spTgt spid="195"/>
                                        </p:tgtEl>
                                      </p:cBhvr>
                                    </p:animEffect>
                                  </p:childTnLst>
                                </p:cTn>
                              </p:par>
                            </p:childTnLst>
                          </p:cTn>
                        </p:par>
                        <p:par>
                          <p:cTn id="245" fill="hold">
                            <p:stCondLst>
                              <p:cond delay="2000"/>
                            </p:stCondLst>
                            <p:childTnLst>
                              <p:par>
                                <p:cTn id="246" presetID="22" presetClass="entr" presetSubtype="4" fill="hold" nodeType="afterEffect">
                                  <p:stCondLst>
                                    <p:cond delay="0"/>
                                  </p:stCondLst>
                                  <p:childTnLst>
                                    <p:set>
                                      <p:cBhvr>
                                        <p:cTn id="247" dur="1" fill="hold">
                                          <p:stCondLst>
                                            <p:cond delay="0"/>
                                          </p:stCondLst>
                                        </p:cTn>
                                        <p:tgtEl>
                                          <p:spTgt spid="205"/>
                                        </p:tgtEl>
                                        <p:attrNameLst>
                                          <p:attrName>style.visibility</p:attrName>
                                        </p:attrNameLst>
                                      </p:cBhvr>
                                      <p:to>
                                        <p:strVal val="visible"/>
                                      </p:to>
                                    </p:set>
                                    <p:animEffect transition="in" filter="wipe(down)">
                                      <p:cBhvr>
                                        <p:cTn id="248" dur="1000"/>
                                        <p:tgtEl>
                                          <p:spTgt spid="205"/>
                                        </p:tgtEl>
                                      </p:cBhvr>
                                    </p:animEffect>
                                  </p:childTnLst>
                                </p:cTn>
                              </p:par>
                            </p:childTnLst>
                          </p:cTn>
                        </p:par>
                        <p:par>
                          <p:cTn id="249" fill="hold">
                            <p:stCondLst>
                              <p:cond delay="3000"/>
                            </p:stCondLst>
                            <p:childTnLst>
                              <p:par>
                                <p:cTn id="250" presetID="22" presetClass="entr" presetSubtype="4" fill="hold" nodeType="afterEffect">
                                  <p:stCondLst>
                                    <p:cond delay="0"/>
                                  </p:stCondLst>
                                  <p:childTnLst>
                                    <p:set>
                                      <p:cBhvr>
                                        <p:cTn id="251" dur="1" fill="hold">
                                          <p:stCondLst>
                                            <p:cond delay="0"/>
                                          </p:stCondLst>
                                        </p:cTn>
                                        <p:tgtEl>
                                          <p:spTgt spid="208"/>
                                        </p:tgtEl>
                                        <p:attrNameLst>
                                          <p:attrName>style.visibility</p:attrName>
                                        </p:attrNameLst>
                                      </p:cBhvr>
                                      <p:to>
                                        <p:strVal val="visible"/>
                                      </p:to>
                                    </p:set>
                                    <p:animEffect transition="in" filter="wipe(down)">
                                      <p:cBhvr>
                                        <p:cTn id="252"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10" grpId="0" animBg="1"/>
      <p:bldP spid="2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65407" y="301078"/>
            <a:ext cx="9065654" cy="369332"/>
          </a:xfrm>
          <a:prstGeom prst="rect">
            <a:avLst/>
          </a:prstGeom>
          <a:noFill/>
        </p:spPr>
        <p:txBody>
          <a:bodyPr wrap="square" rtlCol="0">
            <a:spAutoFit/>
          </a:bodyPr>
          <a:lstStyle/>
          <a:p>
            <a:r>
              <a:rPr lang="en-US" dirty="0" smtClean="0"/>
              <a:t>Projection of lines parallel to one of the principal planes while being inclined to another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6485" y="1759181"/>
            <a:ext cx="6332231" cy="32847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02" y="1573301"/>
            <a:ext cx="5626996" cy="3656493"/>
          </a:xfrm>
          <a:prstGeom prst="rect">
            <a:avLst/>
          </a:prstGeom>
        </p:spPr>
      </p:pic>
      <p:sp>
        <p:nvSpPr>
          <p:cNvPr id="9" name="TextBox 8"/>
          <p:cNvSpPr txBox="1"/>
          <p:nvPr/>
        </p:nvSpPr>
        <p:spPr>
          <a:xfrm>
            <a:off x="665407" y="5562847"/>
            <a:ext cx="11526593" cy="646331"/>
          </a:xfrm>
          <a:prstGeom prst="rect">
            <a:avLst/>
          </a:prstGeom>
          <a:noFill/>
        </p:spPr>
        <p:txBody>
          <a:bodyPr wrap="square" rtlCol="0">
            <a:spAutoFit/>
          </a:bodyPr>
          <a:lstStyle/>
          <a:p>
            <a:r>
              <a:rPr lang="en-US" dirty="0" smtClean="0"/>
              <a:t>When the line is parallel to the plane, then the projection of the line on that plane depicts the true length of the line, if not, then the projection is shorter than the true length</a:t>
            </a:r>
            <a:endParaRPr lang="en-US" dirty="0"/>
          </a:p>
        </p:txBody>
      </p:sp>
    </p:spTree>
    <p:extLst>
      <p:ext uri="{BB962C8B-B14F-4D97-AF65-F5344CB8AC3E}">
        <p14:creationId xmlns:p14="http://schemas.microsoft.com/office/powerpoint/2010/main" val="61293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477592" y="296214"/>
            <a:ext cx="9065654" cy="369332"/>
          </a:xfrm>
          <a:prstGeom prst="rect">
            <a:avLst/>
          </a:prstGeom>
          <a:noFill/>
        </p:spPr>
        <p:txBody>
          <a:bodyPr wrap="square" rtlCol="0">
            <a:spAutoFit/>
          </a:bodyPr>
          <a:lstStyle/>
          <a:p>
            <a:r>
              <a:rPr lang="en-US" dirty="0" smtClean="0"/>
              <a:t>Projection of lines when the line is inclined to both of the reference planes</a:t>
            </a:r>
            <a:endParaRPr lang="en-US" dirty="0"/>
          </a:p>
        </p:txBody>
      </p:sp>
      <p:sp>
        <p:nvSpPr>
          <p:cNvPr id="12" name="Line 5"/>
          <p:cNvSpPr>
            <a:spLocks noChangeShapeType="1"/>
          </p:cNvSpPr>
          <p:nvPr/>
        </p:nvSpPr>
        <p:spPr bwMode="auto">
          <a:xfrm flipV="1">
            <a:off x="739775" y="3602037"/>
            <a:ext cx="2514600" cy="145256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6"/>
          <p:cNvSpPr>
            <a:spLocks noChangeShapeType="1"/>
          </p:cNvSpPr>
          <p:nvPr/>
        </p:nvSpPr>
        <p:spPr bwMode="auto">
          <a:xfrm>
            <a:off x="739775" y="5054600"/>
            <a:ext cx="2930525" cy="169386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7"/>
          <p:cNvSpPr>
            <a:spLocks noChangeShapeType="1"/>
          </p:cNvSpPr>
          <p:nvPr/>
        </p:nvSpPr>
        <p:spPr bwMode="auto">
          <a:xfrm flipH="1" flipV="1">
            <a:off x="3254375" y="3602037"/>
            <a:ext cx="2930525" cy="169386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8"/>
          <p:cNvSpPr>
            <a:spLocks noChangeShapeType="1"/>
          </p:cNvSpPr>
          <p:nvPr/>
        </p:nvSpPr>
        <p:spPr bwMode="auto">
          <a:xfrm flipV="1">
            <a:off x="739775" y="2214562"/>
            <a:ext cx="0" cy="2840038"/>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9"/>
          <p:cNvSpPr>
            <a:spLocks noChangeShapeType="1"/>
          </p:cNvSpPr>
          <p:nvPr/>
        </p:nvSpPr>
        <p:spPr bwMode="auto">
          <a:xfrm flipV="1">
            <a:off x="739775" y="760412"/>
            <a:ext cx="2514600" cy="1454150"/>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0"/>
          <p:cNvSpPr>
            <a:spLocks noChangeShapeType="1"/>
          </p:cNvSpPr>
          <p:nvPr/>
        </p:nvSpPr>
        <p:spPr bwMode="auto">
          <a:xfrm flipV="1">
            <a:off x="3254375" y="760412"/>
            <a:ext cx="0" cy="2841625"/>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1"/>
          <p:cNvSpPr>
            <a:spLocks noChangeShapeType="1"/>
          </p:cNvSpPr>
          <p:nvPr/>
        </p:nvSpPr>
        <p:spPr bwMode="auto">
          <a:xfrm flipV="1">
            <a:off x="3670300" y="5295900"/>
            <a:ext cx="2514600" cy="145256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2"/>
          <p:cNvSpPr>
            <a:spLocks noChangeShapeType="1"/>
          </p:cNvSpPr>
          <p:nvPr/>
        </p:nvSpPr>
        <p:spPr bwMode="auto">
          <a:xfrm flipV="1">
            <a:off x="2908300" y="2214562"/>
            <a:ext cx="0" cy="2452688"/>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3"/>
          <p:cNvSpPr>
            <a:spLocks noChangeShapeType="1"/>
          </p:cNvSpPr>
          <p:nvPr/>
        </p:nvSpPr>
        <p:spPr bwMode="auto">
          <a:xfrm flipH="1">
            <a:off x="1852612" y="3051175"/>
            <a:ext cx="1055688" cy="609600"/>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4"/>
          <p:cNvSpPr>
            <a:spLocks noChangeShapeType="1"/>
          </p:cNvSpPr>
          <p:nvPr/>
        </p:nvSpPr>
        <p:spPr bwMode="auto">
          <a:xfrm>
            <a:off x="1852612" y="3660775"/>
            <a:ext cx="0" cy="1617663"/>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5"/>
          <p:cNvSpPr>
            <a:spLocks noChangeShapeType="1"/>
          </p:cNvSpPr>
          <p:nvPr/>
        </p:nvSpPr>
        <p:spPr bwMode="auto">
          <a:xfrm flipV="1">
            <a:off x="1852612" y="2214562"/>
            <a:ext cx="1055688" cy="144621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6"/>
          <p:cNvSpPr>
            <a:spLocks noChangeShapeType="1"/>
          </p:cNvSpPr>
          <p:nvPr/>
        </p:nvSpPr>
        <p:spPr bwMode="auto">
          <a:xfrm flipH="1" flipV="1">
            <a:off x="1101725" y="4845050"/>
            <a:ext cx="750888" cy="433388"/>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7"/>
          <p:cNvSpPr>
            <a:spLocks noChangeShapeType="1"/>
          </p:cNvSpPr>
          <p:nvPr/>
        </p:nvSpPr>
        <p:spPr bwMode="auto">
          <a:xfrm flipV="1">
            <a:off x="1101725" y="3227387"/>
            <a:ext cx="0" cy="1617663"/>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8"/>
          <p:cNvSpPr>
            <a:spLocks noChangeShapeType="1"/>
          </p:cNvSpPr>
          <p:nvPr/>
        </p:nvSpPr>
        <p:spPr bwMode="auto">
          <a:xfrm flipH="1" flipV="1">
            <a:off x="1101725" y="3227387"/>
            <a:ext cx="750888" cy="433388"/>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9"/>
          <p:cNvSpPr>
            <a:spLocks noChangeShapeType="1"/>
          </p:cNvSpPr>
          <p:nvPr/>
        </p:nvSpPr>
        <p:spPr bwMode="auto">
          <a:xfrm flipH="1" flipV="1">
            <a:off x="2157412" y="4235450"/>
            <a:ext cx="750888" cy="431800"/>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p:cNvSpPr>
            <a:spLocks noChangeShapeType="1"/>
          </p:cNvSpPr>
          <p:nvPr/>
        </p:nvSpPr>
        <p:spPr bwMode="auto">
          <a:xfrm flipV="1">
            <a:off x="2157412" y="1781175"/>
            <a:ext cx="0" cy="2454275"/>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1"/>
          <p:cNvSpPr>
            <a:spLocks noChangeShapeType="1"/>
          </p:cNvSpPr>
          <p:nvPr/>
        </p:nvSpPr>
        <p:spPr bwMode="auto">
          <a:xfrm flipH="1" flipV="1">
            <a:off x="2157412" y="2617787"/>
            <a:ext cx="750888" cy="433388"/>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2"/>
          <p:cNvSpPr>
            <a:spLocks noChangeShapeType="1"/>
          </p:cNvSpPr>
          <p:nvPr/>
        </p:nvSpPr>
        <p:spPr bwMode="auto">
          <a:xfrm flipH="1" flipV="1">
            <a:off x="2157412" y="1781175"/>
            <a:ext cx="750888" cy="433388"/>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3"/>
          <p:cNvSpPr>
            <a:spLocks noChangeShapeType="1"/>
          </p:cNvSpPr>
          <p:nvPr/>
        </p:nvSpPr>
        <p:spPr bwMode="auto">
          <a:xfrm flipV="1">
            <a:off x="1101725" y="1781175"/>
            <a:ext cx="1055688" cy="1446213"/>
          </a:xfrm>
          <a:prstGeom prst="line">
            <a:avLst/>
          </a:prstGeom>
          <a:noFill/>
          <a:ln w="22225">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p:cNvSpPr>
            <a:spLocks/>
          </p:cNvSpPr>
          <p:nvPr/>
        </p:nvSpPr>
        <p:spPr bwMode="auto">
          <a:xfrm>
            <a:off x="2908300" y="4667250"/>
            <a:ext cx="163513" cy="611188"/>
          </a:xfrm>
          <a:custGeom>
            <a:avLst/>
            <a:gdLst>
              <a:gd name="T0" fmla="*/ 205 w 205"/>
              <a:gd name="T1" fmla="*/ 769 h 769"/>
              <a:gd name="T2" fmla="*/ 204 w 205"/>
              <a:gd name="T3" fmla="*/ 695 h 769"/>
              <a:gd name="T4" fmla="*/ 198 w 205"/>
              <a:gd name="T5" fmla="*/ 623 h 769"/>
              <a:gd name="T6" fmla="*/ 189 w 205"/>
              <a:gd name="T7" fmla="*/ 550 h 769"/>
              <a:gd name="T8" fmla="*/ 177 w 205"/>
              <a:gd name="T9" fmla="*/ 478 h 769"/>
              <a:gd name="T10" fmla="*/ 162 w 205"/>
              <a:gd name="T11" fmla="*/ 407 h 769"/>
              <a:gd name="T12" fmla="*/ 142 w 205"/>
              <a:gd name="T13" fmla="*/ 336 h 769"/>
              <a:gd name="T14" fmla="*/ 121 w 205"/>
              <a:gd name="T15" fmla="*/ 267 h 769"/>
              <a:gd name="T16" fmla="*/ 95 w 205"/>
              <a:gd name="T17" fmla="*/ 198 h 769"/>
              <a:gd name="T18" fmla="*/ 66 w 205"/>
              <a:gd name="T19" fmla="*/ 130 h 769"/>
              <a:gd name="T20" fmla="*/ 35 w 205"/>
              <a:gd name="T21" fmla="*/ 65 h 769"/>
              <a:gd name="T22" fmla="*/ 0 w 205"/>
              <a:gd name="T23"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769">
                <a:moveTo>
                  <a:pt x="205" y="769"/>
                </a:moveTo>
                <a:lnTo>
                  <a:pt x="204" y="695"/>
                </a:lnTo>
                <a:lnTo>
                  <a:pt x="198" y="623"/>
                </a:lnTo>
                <a:lnTo>
                  <a:pt x="189" y="550"/>
                </a:lnTo>
                <a:lnTo>
                  <a:pt x="177" y="478"/>
                </a:lnTo>
                <a:lnTo>
                  <a:pt x="162" y="407"/>
                </a:lnTo>
                <a:lnTo>
                  <a:pt x="142" y="336"/>
                </a:lnTo>
                <a:lnTo>
                  <a:pt x="121" y="267"/>
                </a:lnTo>
                <a:lnTo>
                  <a:pt x="95" y="198"/>
                </a:lnTo>
                <a:lnTo>
                  <a:pt x="66" y="130"/>
                </a:lnTo>
                <a:lnTo>
                  <a:pt x="35" y="65"/>
                </a:lnTo>
                <a:lnTo>
                  <a:pt x="0" y="0"/>
                </a:lnTo>
              </a:path>
            </a:pathLst>
          </a:custGeom>
          <a:noFill/>
          <a:ln w="22225">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p:cNvSpPr>
            <a:spLocks/>
          </p:cNvSpPr>
          <p:nvPr/>
        </p:nvSpPr>
        <p:spPr bwMode="auto">
          <a:xfrm>
            <a:off x="2908300" y="2214562"/>
            <a:ext cx="163513" cy="609600"/>
          </a:xfrm>
          <a:custGeom>
            <a:avLst/>
            <a:gdLst>
              <a:gd name="T0" fmla="*/ 205 w 205"/>
              <a:gd name="T1" fmla="*/ 769 h 769"/>
              <a:gd name="T2" fmla="*/ 204 w 205"/>
              <a:gd name="T3" fmla="*/ 695 h 769"/>
              <a:gd name="T4" fmla="*/ 198 w 205"/>
              <a:gd name="T5" fmla="*/ 623 h 769"/>
              <a:gd name="T6" fmla="*/ 189 w 205"/>
              <a:gd name="T7" fmla="*/ 550 h 769"/>
              <a:gd name="T8" fmla="*/ 177 w 205"/>
              <a:gd name="T9" fmla="*/ 478 h 769"/>
              <a:gd name="T10" fmla="*/ 162 w 205"/>
              <a:gd name="T11" fmla="*/ 407 h 769"/>
              <a:gd name="T12" fmla="*/ 142 w 205"/>
              <a:gd name="T13" fmla="*/ 335 h 769"/>
              <a:gd name="T14" fmla="*/ 121 w 205"/>
              <a:gd name="T15" fmla="*/ 267 h 769"/>
              <a:gd name="T16" fmla="*/ 95 w 205"/>
              <a:gd name="T17" fmla="*/ 198 h 769"/>
              <a:gd name="T18" fmla="*/ 66 w 205"/>
              <a:gd name="T19" fmla="*/ 130 h 769"/>
              <a:gd name="T20" fmla="*/ 35 w 205"/>
              <a:gd name="T21" fmla="*/ 65 h 769"/>
              <a:gd name="T22" fmla="*/ 0 w 205"/>
              <a:gd name="T23"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769">
                <a:moveTo>
                  <a:pt x="205" y="769"/>
                </a:moveTo>
                <a:lnTo>
                  <a:pt x="204" y="695"/>
                </a:lnTo>
                <a:lnTo>
                  <a:pt x="198" y="623"/>
                </a:lnTo>
                <a:lnTo>
                  <a:pt x="189" y="550"/>
                </a:lnTo>
                <a:lnTo>
                  <a:pt x="177" y="478"/>
                </a:lnTo>
                <a:lnTo>
                  <a:pt x="162" y="407"/>
                </a:lnTo>
                <a:lnTo>
                  <a:pt x="142" y="335"/>
                </a:lnTo>
                <a:lnTo>
                  <a:pt x="121" y="267"/>
                </a:lnTo>
                <a:lnTo>
                  <a:pt x="95" y="198"/>
                </a:lnTo>
                <a:lnTo>
                  <a:pt x="66" y="130"/>
                </a:lnTo>
                <a:lnTo>
                  <a:pt x="35" y="65"/>
                </a:lnTo>
                <a:lnTo>
                  <a:pt x="0" y="0"/>
                </a:lnTo>
              </a:path>
            </a:pathLst>
          </a:custGeom>
          <a:noFill/>
          <a:ln w="22225">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p:cNvSpPr>
            <a:spLocks noChangeShapeType="1"/>
          </p:cNvSpPr>
          <p:nvPr/>
        </p:nvSpPr>
        <p:spPr bwMode="auto">
          <a:xfrm flipV="1">
            <a:off x="3071812" y="2824162"/>
            <a:ext cx="0" cy="2454275"/>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p:cNvSpPr>
            <a:spLocks noChangeShapeType="1"/>
          </p:cNvSpPr>
          <p:nvPr/>
        </p:nvSpPr>
        <p:spPr bwMode="auto">
          <a:xfrm flipH="1">
            <a:off x="1852612" y="2824162"/>
            <a:ext cx="1219200" cy="836613"/>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p:cNvSpPr>
            <a:spLocks noChangeShapeType="1"/>
          </p:cNvSpPr>
          <p:nvPr/>
        </p:nvSpPr>
        <p:spPr bwMode="auto">
          <a:xfrm>
            <a:off x="1852612" y="3660775"/>
            <a:ext cx="1219200" cy="0"/>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p:cNvSpPr>
            <a:spLocks noChangeShapeType="1"/>
          </p:cNvSpPr>
          <p:nvPr/>
        </p:nvSpPr>
        <p:spPr bwMode="auto">
          <a:xfrm flipH="1" flipV="1">
            <a:off x="1712912" y="2038350"/>
            <a:ext cx="1358900" cy="785813"/>
          </a:xfrm>
          <a:prstGeom prst="line">
            <a:avLst/>
          </a:prstGeom>
          <a:noFill/>
          <a:ln w="22225">
            <a:solidFill>
              <a:srgbClr val="00FF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p:cNvSpPr>
            <a:spLocks noChangeShapeType="1"/>
          </p:cNvSpPr>
          <p:nvPr/>
        </p:nvSpPr>
        <p:spPr bwMode="auto">
          <a:xfrm flipH="1">
            <a:off x="892175" y="1454150"/>
            <a:ext cx="1830388" cy="1058863"/>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1"/>
          <p:cNvSpPr>
            <a:spLocks noChangeShapeType="1"/>
          </p:cNvSpPr>
          <p:nvPr/>
        </p:nvSpPr>
        <p:spPr bwMode="auto">
          <a:xfrm flipV="1">
            <a:off x="1101725" y="2038350"/>
            <a:ext cx="611188" cy="1189038"/>
          </a:xfrm>
          <a:prstGeom prst="line">
            <a:avLst/>
          </a:prstGeom>
          <a:noFill/>
          <a:ln w="22225">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2"/>
          <p:cNvSpPr>
            <a:spLocks noChangeShapeType="1"/>
          </p:cNvSpPr>
          <p:nvPr/>
        </p:nvSpPr>
        <p:spPr bwMode="auto">
          <a:xfrm flipV="1">
            <a:off x="1101725" y="2617787"/>
            <a:ext cx="1055688" cy="609600"/>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3"/>
          <p:cNvSpPr>
            <a:spLocks noChangeShapeType="1"/>
          </p:cNvSpPr>
          <p:nvPr/>
        </p:nvSpPr>
        <p:spPr bwMode="auto">
          <a:xfrm flipH="1" flipV="1">
            <a:off x="1712912" y="4492625"/>
            <a:ext cx="1358900" cy="785813"/>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4"/>
          <p:cNvSpPr>
            <a:spLocks noChangeShapeType="1"/>
          </p:cNvSpPr>
          <p:nvPr/>
        </p:nvSpPr>
        <p:spPr bwMode="auto">
          <a:xfrm flipV="1">
            <a:off x="1712912" y="2038350"/>
            <a:ext cx="0" cy="2454275"/>
          </a:xfrm>
          <a:prstGeom prst="line">
            <a:avLst/>
          </a:prstGeom>
          <a:noFill/>
          <a:ln w="22225">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5"/>
          <p:cNvSpPr>
            <a:spLocks noChangeShapeType="1"/>
          </p:cNvSpPr>
          <p:nvPr/>
        </p:nvSpPr>
        <p:spPr bwMode="auto">
          <a:xfrm flipV="1">
            <a:off x="1852612" y="4667250"/>
            <a:ext cx="1055688" cy="611188"/>
          </a:xfrm>
          <a:prstGeom prst="line">
            <a:avLst/>
          </a:prstGeom>
          <a:noFill/>
          <a:ln w="22225">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6"/>
          <p:cNvSpPr>
            <a:spLocks noChangeShapeType="1"/>
          </p:cNvSpPr>
          <p:nvPr/>
        </p:nvSpPr>
        <p:spPr bwMode="auto">
          <a:xfrm>
            <a:off x="1852612" y="5278438"/>
            <a:ext cx="1219200" cy="0"/>
          </a:xfrm>
          <a:prstGeom prst="line">
            <a:avLst/>
          </a:prstGeom>
          <a:noFill/>
          <a:ln w="22225">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TextBox 43"/>
          <p:cNvSpPr txBox="1"/>
          <p:nvPr/>
        </p:nvSpPr>
        <p:spPr>
          <a:xfrm rot="21141251">
            <a:off x="2713835" y="1133752"/>
            <a:ext cx="647700" cy="369332"/>
          </a:xfrm>
          <a:prstGeom prst="rect">
            <a:avLst/>
          </a:prstGeom>
          <a:noFill/>
        </p:spPr>
        <p:txBody>
          <a:bodyPr wrap="square" rtlCol="0">
            <a:spAutoFit/>
          </a:bodyPr>
          <a:lstStyle/>
          <a:p>
            <a:pPr algn="ctr"/>
            <a:r>
              <a:rPr lang="en-US" dirty="0" smtClean="0"/>
              <a:t>VP</a:t>
            </a:r>
            <a:endParaRPr lang="en-US" dirty="0"/>
          </a:p>
        </p:txBody>
      </p:sp>
      <p:sp>
        <p:nvSpPr>
          <p:cNvPr id="45" name="TextBox 44"/>
          <p:cNvSpPr txBox="1"/>
          <p:nvPr/>
        </p:nvSpPr>
        <p:spPr>
          <a:xfrm rot="19336390">
            <a:off x="5262562" y="5227650"/>
            <a:ext cx="647700" cy="369332"/>
          </a:xfrm>
          <a:prstGeom prst="rect">
            <a:avLst/>
          </a:prstGeom>
          <a:noFill/>
        </p:spPr>
        <p:txBody>
          <a:bodyPr wrap="square" rtlCol="0">
            <a:spAutoFit/>
          </a:bodyPr>
          <a:lstStyle/>
          <a:p>
            <a:pPr algn="ctr"/>
            <a:r>
              <a:rPr lang="en-US" dirty="0"/>
              <a:t>H</a:t>
            </a:r>
            <a:r>
              <a:rPr lang="en-US" dirty="0" smtClean="0"/>
              <a:t>P</a:t>
            </a:r>
            <a:endParaRPr lang="en-US" dirty="0"/>
          </a:p>
        </p:txBody>
      </p:sp>
      <p:sp>
        <p:nvSpPr>
          <p:cNvPr id="46" name="TextBox 45"/>
          <p:cNvSpPr txBox="1"/>
          <p:nvPr/>
        </p:nvSpPr>
        <p:spPr>
          <a:xfrm>
            <a:off x="1371520" y="3533042"/>
            <a:ext cx="762873" cy="369332"/>
          </a:xfrm>
          <a:prstGeom prst="rect">
            <a:avLst/>
          </a:prstGeom>
          <a:noFill/>
        </p:spPr>
        <p:txBody>
          <a:bodyPr wrap="square" rtlCol="0">
            <a:spAutoFit/>
          </a:bodyPr>
          <a:lstStyle/>
          <a:p>
            <a:pPr algn="ctr"/>
            <a:r>
              <a:rPr lang="en-US" dirty="0" smtClean="0"/>
              <a:t>A</a:t>
            </a:r>
            <a:endParaRPr lang="en-US" dirty="0"/>
          </a:p>
        </p:txBody>
      </p:sp>
      <p:sp>
        <p:nvSpPr>
          <p:cNvPr id="48" name="TextBox 47"/>
          <p:cNvSpPr txBox="1"/>
          <p:nvPr/>
        </p:nvSpPr>
        <p:spPr>
          <a:xfrm>
            <a:off x="1393302" y="5139434"/>
            <a:ext cx="762873" cy="369332"/>
          </a:xfrm>
          <a:prstGeom prst="rect">
            <a:avLst/>
          </a:prstGeom>
          <a:noFill/>
        </p:spPr>
        <p:txBody>
          <a:bodyPr wrap="square" rtlCol="0">
            <a:spAutoFit/>
          </a:bodyPr>
          <a:lstStyle/>
          <a:p>
            <a:pPr algn="ctr"/>
            <a:r>
              <a:rPr lang="en-US" dirty="0" smtClean="0"/>
              <a:t>a</a:t>
            </a:r>
            <a:endParaRPr lang="en-US" dirty="0"/>
          </a:p>
        </p:txBody>
      </p:sp>
      <p:sp>
        <p:nvSpPr>
          <p:cNvPr id="49" name="TextBox 48"/>
          <p:cNvSpPr txBox="1"/>
          <p:nvPr/>
        </p:nvSpPr>
        <p:spPr>
          <a:xfrm>
            <a:off x="2605029" y="4389242"/>
            <a:ext cx="762873" cy="369332"/>
          </a:xfrm>
          <a:prstGeom prst="rect">
            <a:avLst/>
          </a:prstGeom>
          <a:noFill/>
        </p:spPr>
        <p:txBody>
          <a:bodyPr wrap="square" rtlCol="0">
            <a:spAutoFit/>
          </a:bodyPr>
          <a:lstStyle/>
          <a:p>
            <a:pPr algn="ctr"/>
            <a:r>
              <a:rPr lang="en-US" dirty="0" smtClean="0"/>
              <a:t>b</a:t>
            </a:r>
            <a:endParaRPr lang="en-US" dirty="0"/>
          </a:p>
        </p:txBody>
      </p:sp>
      <p:sp>
        <p:nvSpPr>
          <p:cNvPr id="50" name="TextBox 49"/>
          <p:cNvSpPr txBox="1"/>
          <p:nvPr/>
        </p:nvSpPr>
        <p:spPr>
          <a:xfrm>
            <a:off x="618977" y="3050254"/>
            <a:ext cx="762873" cy="369332"/>
          </a:xfrm>
          <a:prstGeom prst="rect">
            <a:avLst/>
          </a:prstGeom>
          <a:noFill/>
        </p:spPr>
        <p:txBody>
          <a:bodyPr wrap="square" rtlCol="0">
            <a:spAutoFit/>
          </a:bodyPr>
          <a:lstStyle/>
          <a:p>
            <a:pPr algn="ctr"/>
            <a:r>
              <a:rPr lang="en-US" dirty="0" smtClean="0"/>
              <a:t>a’</a:t>
            </a:r>
            <a:endParaRPr lang="en-US" dirty="0"/>
          </a:p>
        </p:txBody>
      </p:sp>
      <p:sp>
        <p:nvSpPr>
          <p:cNvPr id="51" name="TextBox 50"/>
          <p:cNvSpPr txBox="1"/>
          <p:nvPr/>
        </p:nvSpPr>
        <p:spPr>
          <a:xfrm>
            <a:off x="1323055" y="1716643"/>
            <a:ext cx="762873" cy="369332"/>
          </a:xfrm>
          <a:prstGeom prst="rect">
            <a:avLst/>
          </a:prstGeom>
          <a:noFill/>
        </p:spPr>
        <p:txBody>
          <a:bodyPr wrap="square" rtlCol="0">
            <a:spAutoFit/>
          </a:bodyPr>
          <a:lstStyle/>
          <a:p>
            <a:pPr algn="ctr"/>
            <a:r>
              <a:rPr lang="en-US" dirty="0"/>
              <a:t>b</a:t>
            </a:r>
            <a:r>
              <a:rPr lang="en-US" dirty="0" smtClean="0"/>
              <a:t>’</a:t>
            </a:r>
            <a:endParaRPr lang="en-US" dirty="0"/>
          </a:p>
        </p:txBody>
      </p:sp>
      <p:sp>
        <p:nvSpPr>
          <p:cNvPr id="52" name="TextBox 51"/>
          <p:cNvSpPr txBox="1"/>
          <p:nvPr/>
        </p:nvSpPr>
        <p:spPr>
          <a:xfrm>
            <a:off x="2623702" y="1923583"/>
            <a:ext cx="762873" cy="369332"/>
          </a:xfrm>
          <a:prstGeom prst="rect">
            <a:avLst/>
          </a:prstGeom>
          <a:noFill/>
        </p:spPr>
        <p:txBody>
          <a:bodyPr wrap="square" rtlCol="0">
            <a:spAutoFit/>
          </a:bodyPr>
          <a:lstStyle/>
          <a:p>
            <a:pPr algn="ctr"/>
            <a:r>
              <a:rPr lang="en-US" dirty="0" smtClean="0"/>
              <a:t>B</a:t>
            </a:r>
            <a:endParaRPr lang="en-US" dirty="0"/>
          </a:p>
        </p:txBody>
      </p:sp>
      <p:sp>
        <p:nvSpPr>
          <p:cNvPr id="53" name="TextBox 52"/>
          <p:cNvSpPr txBox="1"/>
          <p:nvPr/>
        </p:nvSpPr>
        <p:spPr>
          <a:xfrm>
            <a:off x="2779778" y="2668987"/>
            <a:ext cx="762873" cy="369332"/>
          </a:xfrm>
          <a:prstGeom prst="rect">
            <a:avLst/>
          </a:prstGeom>
          <a:noFill/>
        </p:spPr>
        <p:txBody>
          <a:bodyPr wrap="square" rtlCol="0">
            <a:spAutoFit/>
          </a:bodyPr>
          <a:lstStyle/>
          <a:p>
            <a:pPr algn="ctr"/>
            <a:r>
              <a:rPr lang="en-US" dirty="0" smtClean="0"/>
              <a:t>B</a:t>
            </a:r>
            <a:endParaRPr lang="en-US" dirty="0"/>
          </a:p>
        </p:txBody>
      </p:sp>
      <p:sp>
        <p:nvSpPr>
          <p:cNvPr id="54" name="TextBox 53"/>
          <p:cNvSpPr txBox="1"/>
          <p:nvPr/>
        </p:nvSpPr>
        <p:spPr>
          <a:xfrm>
            <a:off x="2805049" y="5141168"/>
            <a:ext cx="762873" cy="369332"/>
          </a:xfrm>
          <a:prstGeom prst="rect">
            <a:avLst/>
          </a:prstGeom>
          <a:noFill/>
        </p:spPr>
        <p:txBody>
          <a:bodyPr wrap="square" rtlCol="0">
            <a:spAutoFit/>
          </a:bodyPr>
          <a:lstStyle/>
          <a:p>
            <a:pPr algn="ctr"/>
            <a:r>
              <a:rPr lang="en-US" dirty="0" smtClean="0"/>
              <a:t>b</a:t>
            </a:r>
            <a:endParaRPr lang="en-US" dirty="0"/>
          </a:p>
        </p:txBody>
      </p:sp>
      <p:sp>
        <p:nvSpPr>
          <p:cNvPr id="55" name="TextBox 54"/>
          <p:cNvSpPr txBox="1"/>
          <p:nvPr/>
        </p:nvSpPr>
        <p:spPr>
          <a:xfrm>
            <a:off x="1888206" y="1455240"/>
            <a:ext cx="762873" cy="369332"/>
          </a:xfrm>
          <a:prstGeom prst="rect">
            <a:avLst/>
          </a:prstGeom>
          <a:noFill/>
        </p:spPr>
        <p:txBody>
          <a:bodyPr wrap="square" rtlCol="0">
            <a:spAutoFit/>
          </a:bodyPr>
          <a:lstStyle/>
          <a:p>
            <a:pPr algn="ctr"/>
            <a:r>
              <a:rPr lang="en-US" dirty="0"/>
              <a:t>b</a:t>
            </a:r>
            <a:r>
              <a:rPr lang="en-US" dirty="0" smtClean="0"/>
              <a:t>’</a:t>
            </a:r>
            <a:endParaRPr lang="en-US" dirty="0"/>
          </a:p>
        </p:txBody>
      </p:sp>
      <p:sp>
        <p:nvSpPr>
          <p:cNvPr id="56" name="TextBox 55"/>
          <p:cNvSpPr txBox="1"/>
          <p:nvPr/>
        </p:nvSpPr>
        <p:spPr>
          <a:xfrm>
            <a:off x="5284898" y="841430"/>
            <a:ext cx="6663464" cy="923330"/>
          </a:xfrm>
          <a:prstGeom prst="rect">
            <a:avLst/>
          </a:prstGeom>
          <a:noFill/>
        </p:spPr>
        <p:txBody>
          <a:bodyPr wrap="square" rtlCol="0">
            <a:spAutoFit/>
          </a:bodyPr>
          <a:lstStyle/>
          <a:p>
            <a:r>
              <a:rPr lang="en-US" dirty="0" smtClean="0"/>
              <a:t>Line AB is parallel to VP and inclined to HP at an angle, so it’s projection of VP represents true length while projection on HP is shortened</a:t>
            </a:r>
            <a:endParaRPr lang="en-US" dirty="0"/>
          </a:p>
        </p:txBody>
      </p:sp>
      <p:sp>
        <p:nvSpPr>
          <p:cNvPr id="57" name="TextBox 56"/>
          <p:cNvSpPr txBox="1"/>
          <p:nvPr/>
        </p:nvSpPr>
        <p:spPr>
          <a:xfrm>
            <a:off x="5284898" y="2085975"/>
            <a:ext cx="6079788" cy="646331"/>
          </a:xfrm>
          <a:prstGeom prst="rect">
            <a:avLst/>
          </a:prstGeom>
          <a:noFill/>
        </p:spPr>
        <p:txBody>
          <a:bodyPr wrap="square" rtlCol="0">
            <a:spAutoFit/>
          </a:bodyPr>
          <a:lstStyle/>
          <a:p>
            <a:r>
              <a:rPr lang="en-US" dirty="0" smtClean="0"/>
              <a:t>Keeping the angle with HP constant and making point A as a pivot point, line AB is inclined with VP at an certain angle.</a:t>
            </a:r>
            <a:endParaRPr lang="en-US" dirty="0"/>
          </a:p>
        </p:txBody>
      </p:sp>
      <p:sp>
        <p:nvSpPr>
          <p:cNvPr id="58" name="TextBox 57"/>
          <p:cNvSpPr txBox="1"/>
          <p:nvPr/>
        </p:nvSpPr>
        <p:spPr>
          <a:xfrm>
            <a:off x="5428343" y="3050254"/>
            <a:ext cx="5820228" cy="646331"/>
          </a:xfrm>
          <a:prstGeom prst="rect">
            <a:avLst/>
          </a:prstGeom>
          <a:noFill/>
        </p:spPr>
        <p:txBody>
          <a:bodyPr wrap="square" rtlCol="0">
            <a:spAutoFit/>
          </a:bodyPr>
          <a:lstStyle/>
          <a:p>
            <a:r>
              <a:rPr lang="en-US" dirty="0" smtClean="0"/>
              <a:t>In this process two things are constant, the height of point B from HP and the length of projection of line AB on HP.</a:t>
            </a:r>
            <a:endParaRPr lang="en-US" dirty="0"/>
          </a:p>
        </p:txBody>
      </p:sp>
      <p:sp>
        <p:nvSpPr>
          <p:cNvPr id="59" name="TextBox 58"/>
          <p:cNvSpPr txBox="1"/>
          <p:nvPr/>
        </p:nvSpPr>
        <p:spPr>
          <a:xfrm>
            <a:off x="5981403" y="4004058"/>
            <a:ext cx="5966959" cy="1200329"/>
          </a:xfrm>
          <a:prstGeom prst="rect">
            <a:avLst/>
          </a:prstGeom>
          <a:noFill/>
        </p:spPr>
        <p:txBody>
          <a:bodyPr wrap="square" rtlCol="0">
            <a:spAutoFit/>
          </a:bodyPr>
          <a:lstStyle/>
          <a:p>
            <a:r>
              <a:rPr lang="en-US" dirty="0" smtClean="0"/>
              <a:t>So, we can conclude from the observation that since the distance of point B from HP is constant unless the angle with HP is changed, the locus of projection of point B on VP must lie in a straight line.</a:t>
            </a:r>
            <a:endParaRPr lang="en-US" dirty="0"/>
          </a:p>
        </p:txBody>
      </p:sp>
    </p:spTree>
    <p:extLst>
      <p:ext uri="{BB962C8B-B14F-4D97-AF65-F5344CB8AC3E}">
        <p14:creationId xmlns:p14="http://schemas.microsoft.com/office/powerpoint/2010/main" val="364360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1000"/>
                                        <p:tgtEl>
                                          <p:spTgt spid="56"/>
                                        </p:tgtEl>
                                      </p:cBhvr>
                                    </p:animEffect>
                                    <p:anim calcmode="lin" valueType="num">
                                      <p:cBhvr>
                                        <p:cTn id="21" dur="1000" fill="hold"/>
                                        <p:tgtEl>
                                          <p:spTgt spid="56"/>
                                        </p:tgtEl>
                                        <p:attrNameLst>
                                          <p:attrName>ppt_x</p:attrName>
                                        </p:attrNameLst>
                                      </p:cBhvr>
                                      <p:tavLst>
                                        <p:tav tm="0">
                                          <p:val>
                                            <p:strVal val="#ppt_x"/>
                                          </p:val>
                                        </p:tav>
                                        <p:tav tm="100000">
                                          <p:val>
                                            <p:strVal val="#ppt_x"/>
                                          </p:val>
                                        </p:tav>
                                      </p:tavLst>
                                    </p:anim>
                                    <p:anim calcmode="lin" valueType="num">
                                      <p:cBhvr>
                                        <p:cTn id="2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right)">
                                      <p:cBhvr>
                                        <p:cTn id="27" dur="1000"/>
                                        <p:tgtEl>
                                          <p:spTgt spid="29"/>
                                        </p:tgtEl>
                                      </p:cBhvr>
                                    </p:animEffect>
                                  </p:childTnLst>
                                </p:cTn>
                              </p:par>
                            </p:childTnLst>
                          </p:cTn>
                        </p:par>
                        <p:par>
                          <p:cTn id="28" fill="hold">
                            <p:stCondLst>
                              <p:cond delay="1000"/>
                            </p:stCondLst>
                            <p:childTnLst>
                              <p:par>
                                <p:cTn id="29" presetID="22" presetClass="entr" presetSubtype="2"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right)">
                                      <p:cBhvr>
                                        <p:cTn id="31" dur="10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down)">
                                      <p:cBhvr>
                                        <p:cTn id="36" dur="1000"/>
                                        <p:tgtEl>
                                          <p:spTgt spid="3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up)">
                                      <p:cBhvr>
                                        <p:cTn id="49" dur="1000"/>
                                        <p:tgtEl>
                                          <p:spTgt spid="19"/>
                                        </p:tgtEl>
                                      </p:cBhvr>
                                    </p:animEffect>
                                  </p:childTnLst>
                                </p:cTn>
                              </p:par>
                            </p:childTnLst>
                          </p:cTn>
                        </p:par>
                        <p:par>
                          <p:cTn id="50" fill="hold">
                            <p:stCondLst>
                              <p:cond delay="1000"/>
                            </p:stCondLst>
                            <p:childTnLst>
                              <p:par>
                                <p:cTn id="51" presetID="22" presetClass="entr" presetSubtype="1"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up)">
                                      <p:cBhvr>
                                        <p:cTn id="53" dur="10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down)">
                                      <p:cBhvr>
                                        <p:cTn id="58" dur="1000"/>
                                        <p:tgtEl>
                                          <p:spTgt spid="42"/>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1000"/>
                                        <p:tgtEl>
                                          <p:spTgt spid="26"/>
                                        </p:tgtEl>
                                      </p:cBhvr>
                                    </p:animEffect>
                                  </p:childTnLst>
                                </p:cTn>
                              </p:par>
                            </p:childTnLst>
                          </p:cTn>
                        </p:par>
                        <p:par>
                          <p:cTn id="72" fill="hold">
                            <p:stCondLst>
                              <p:cond delay="1000"/>
                            </p:stCondLst>
                            <p:childTnLst>
                              <p:par>
                                <p:cTn id="73" presetID="22" presetClass="entr" presetSubtype="4"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down)">
                                      <p:cBhvr>
                                        <p:cTn id="75" dur="1000"/>
                                        <p:tgtEl>
                                          <p:spTgt spid="2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ipe(down)">
                                      <p:cBhvr>
                                        <p:cTn id="80" dur="1000"/>
                                        <p:tgtEl>
                                          <p:spTgt spid="23"/>
                                        </p:tgtEl>
                                      </p:cBhvr>
                                    </p:animEffect>
                                  </p:childTnLst>
                                </p:cTn>
                              </p:par>
                            </p:childTnLst>
                          </p:cTn>
                        </p:par>
                        <p:par>
                          <p:cTn id="81" fill="hold">
                            <p:stCondLst>
                              <p:cond delay="1000"/>
                            </p:stCondLst>
                            <p:childTnLst>
                              <p:par>
                                <p:cTn id="82" presetID="22" presetClass="entr" presetSubtype="4"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10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down)">
                                      <p:cBhvr>
                                        <p:cTn id="89" dur="1000"/>
                                        <p:tgtEl>
                                          <p:spTgt spid="2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down)">
                                      <p:cBhvr>
                                        <p:cTn id="94" dur="1000"/>
                                        <p:tgtEl>
                                          <p:spTgt spid="3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wipe(down)">
                                      <p:cBhvr>
                                        <p:cTn id="99" dur="1000"/>
                                        <p:tgtEl>
                                          <p:spTgt spid="28"/>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1000"/>
                                        <p:tgtEl>
                                          <p:spTgt spid="57"/>
                                        </p:tgtEl>
                                      </p:cBhvr>
                                    </p:animEffect>
                                    <p:anim calcmode="lin" valueType="num">
                                      <p:cBhvr>
                                        <p:cTn id="105" dur="1000" fill="hold"/>
                                        <p:tgtEl>
                                          <p:spTgt spid="57"/>
                                        </p:tgtEl>
                                        <p:attrNameLst>
                                          <p:attrName>ppt_x</p:attrName>
                                        </p:attrNameLst>
                                      </p:cBhvr>
                                      <p:tavLst>
                                        <p:tav tm="0">
                                          <p:val>
                                            <p:strVal val="#ppt_x"/>
                                          </p:val>
                                        </p:tav>
                                        <p:tav tm="100000">
                                          <p:val>
                                            <p:strVal val="#ppt_x"/>
                                          </p:val>
                                        </p:tav>
                                      </p:tavLst>
                                    </p:anim>
                                    <p:anim calcmode="lin" valueType="num">
                                      <p:cBhvr>
                                        <p:cTn id="10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up)">
                                      <p:cBhvr>
                                        <p:cTn id="111" dur="1000"/>
                                        <p:tgtEl>
                                          <p:spTgt spid="3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wipe(down)">
                                      <p:cBhvr>
                                        <p:cTn id="116" dur="1000"/>
                                        <p:tgtEl>
                                          <p:spTgt spid="34"/>
                                        </p:tgtEl>
                                      </p:cBhvr>
                                    </p:animEffect>
                                  </p:childTnLst>
                                </p:cTn>
                              </p:par>
                            </p:childTnLst>
                          </p:cTn>
                        </p:par>
                        <p:par>
                          <p:cTn id="117" fill="hold">
                            <p:stCondLst>
                              <p:cond delay="1000"/>
                            </p:stCondLst>
                            <p:childTnLst>
                              <p:par>
                                <p:cTn id="118" presetID="10" presetClass="entr" presetSubtype="0" fill="hold" grpId="0" nodeType="afterEffect">
                                  <p:stCondLst>
                                    <p:cond delay="0"/>
                                  </p:stCondLst>
                                  <p:childTnLst>
                                    <p:set>
                                      <p:cBhvr>
                                        <p:cTn id="119" dur="1" fill="hold">
                                          <p:stCondLst>
                                            <p:cond delay="0"/>
                                          </p:stCondLst>
                                        </p:cTn>
                                        <p:tgtEl>
                                          <p:spTgt spid="53"/>
                                        </p:tgtEl>
                                        <p:attrNameLst>
                                          <p:attrName>style.visibility</p:attrName>
                                        </p:attrNameLst>
                                      </p:cBhvr>
                                      <p:to>
                                        <p:strVal val="visible"/>
                                      </p:to>
                                    </p:set>
                                    <p:animEffect transition="in" filter="fade">
                                      <p:cBhvr>
                                        <p:cTn id="120" dur="500"/>
                                        <p:tgtEl>
                                          <p:spTgt spid="5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wipe(down)">
                                      <p:cBhvr>
                                        <p:cTn id="125" dur="1000"/>
                                        <p:tgtEl>
                                          <p:spTgt spid="36"/>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grpId="0" nodeType="clickEffect">
                                  <p:stCondLst>
                                    <p:cond delay="0"/>
                                  </p:stCondLst>
                                  <p:childTnLst>
                                    <p:set>
                                      <p:cBhvr>
                                        <p:cTn id="129" dur="1" fill="hold">
                                          <p:stCondLst>
                                            <p:cond delay="0"/>
                                          </p:stCondLst>
                                        </p:cTn>
                                        <p:tgtEl>
                                          <p:spTgt spid="33"/>
                                        </p:tgtEl>
                                        <p:attrNameLst>
                                          <p:attrName>style.visibility</p:attrName>
                                        </p:attrNameLst>
                                      </p:cBhvr>
                                      <p:to>
                                        <p:strVal val="visible"/>
                                      </p:to>
                                    </p:set>
                                    <p:animEffect transition="in" filter="wipe(up)">
                                      <p:cBhvr>
                                        <p:cTn id="130" dur="1000"/>
                                        <p:tgtEl>
                                          <p:spTgt spid="3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wipe(up)">
                                      <p:cBhvr>
                                        <p:cTn id="135" dur="1000"/>
                                        <p:tgtEl>
                                          <p:spTgt spid="31"/>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38"/>
                                        </p:tgtEl>
                                        <p:attrNameLst>
                                          <p:attrName>style.visibility</p:attrName>
                                        </p:attrNameLst>
                                      </p:cBhvr>
                                      <p:to>
                                        <p:strVal val="visible"/>
                                      </p:to>
                                    </p:set>
                                    <p:animEffect transition="in" filter="wipe(down)">
                                      <p:cBhvr>
                                        <p:cTn id="140" dur="1000"/>
                                        <p:tgtEl>
                                          <p:spTgt spid="38"/>
                                        </p:tgtEl>
                                      </p:cBhvr>
                                    </p:animEffect>
                                  </p:childTnLst>
                                </p:cTn>
                              </p:par>
                            </p:childTnLst>
                          </p:cTn>
                        </p:par>
                        <p:par>
                          <p:cTn id="141" fill="hold">
                            <p:stCondLst>
                              <p:cond delay="1000"/>
                            </p:stCondLst>
                            <p:childTnLst>
                              <p:par>
                                <p:cTn id="142" presetID="10" presetClass="entr" presetSubtype="0" fill="hold" grpId="0" nodeType="after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500"/>
                                        <p:tgtEl>
                                          <p:spTgt spid="51"/>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43"/>
                                        </p:tgtEl>
                                        <p:attrNameLst>
                                          <p:attrName>style.visibility</p:attrName>
                                        </p:attrNameLst>
                                      </p:cBhvr>
                                      <p:to>
                                        <p:strVal val="visible"/>
                                      </p:to>
                                    </p:set>
                                    <p:animEffect transition="in" filter="wipe(left)">
                                      <p:cBhvr>
                                        <p:cTn id="149" dur="1000"/>
                                        <p:tgtEl>
                                          <p:spTgt spid="43"/>
                                        </p:tgtEl>
                                      </p:cBhvr>
                                    </p:animEffect>
                                  </p:childTnLst>
                                </p:cTn>
                              </p:par>
                            </p:childTnLst>
                          </p:cTn>
                        </p:par>
                        <p:par>
                          <p:cTn id="150" fill="hold">
                            <p:stCondLst>
                              <p:cond delay="1000"/>
                            </p:stCondLst>
                            <p:childTnLst>
                              <p:par>
                                <p:cTn id="151" presetID="10" presetClass="entr" presetSubtype="0" fill="hold" grpId="0" nodeType="after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fade">
                                      <p:cBhvr>
                                        <p:cTn id="153" dur="500"/>
                                        <p:tgtEl>
                                          <p:spTgt spid="5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wipe(down)">
                                      <p:cBhvr>
                                        <p:cTn id="158" dur="1000"/>
                                        <p:tgtEl>
                                          <p:spTgt spid="40"/>
                                        </p:tgtEl>
                                      </p:cBhvr>
                                    </p:animEffect>
                                  </p:childTnLst>
                                </p:cTn>
                              </p:par>
                            </p:childTnLst>
                          </p:cTn>
                        </p:par>
                        <p:par>
                          <p:cTn id="159" fill="hold">
                            <p:stCondLst>
                              <p:cond delay="1000"/>
                            </p:stCondLst>
                            <p:childTnLst>
                              <p:par>
                                <p:cTn id="160" presetID="22" presetClass="entr" presetSubtype="4" fill="hold" grpId="0" nodeType="after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wipe(down)">
                                      <p:cBhvr>
                                        <p:cTn id="162" dur="1000"/>
                                        <p:tgtEl>
                                          <p:spTgt spid="41"/>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35"/>
                                        </p:tgtEl>
                                        <p:attrNameLst>
                                          <p:attrName>style.visibility</p:attrName>
                                        </p:attrNameLst>
                                      </p:cBhvr>
                                      <p:to>
                                        <p:strVal val="visible"/>
                                      </p:to>
                                    </p:set>
                                    <p:animEffect transition="in" filter="wipe(left)">
                                      <p:cBhvr>
                                        <p:cTn id="167" dur="1000"/>
                                        <p:tgtEl>
                                          <p:spTgt spid="35"/>
                                        </p:tgtEl>
                                      </p:cBhvr>
                                    </p:animEffect>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grpId="0" nodeType="clickEffect">
                                  <p:stCondLst>
                                    <p:cond delay="0"/>
                                  </p:stCondLst>
                                  <p:childTnLst>
                                    <p:set>
                                      <p:cBhvr>
                                        <p:cTn id="171" dur="1" fill="hold">
                                          <p:stCondLst>
                                            <p:cond delay="0"/>
                                          </p:stCondLst>
                                        </p:cTn>
                                        <p:tgtEl>
                                          <p:spTgt spid="58"/>
                                        </p:tgtEl>
                                        <p:attrNameLst>
                                          <p:attrName>style.visibility</p:attrName>
                                        </p:attrNameLst>
                                      </p:cBhvr>
                                      <p:to>
                                        <p:strVal val="visible"/>
                                      </p:to>
                                    </p:set>
                                    <p:animEffect transition="in" filter="fade">
                                      <p:cBhvr>
                                        <p:cTn id="172" dur="1000"/>
                                        <p:tgtEl>
                                          <p:spTgt spid="58"/>
                                        </p:tgtEl>
                                      </p:cBhvr>
                                    </p:animEffect>
                                    <p:anim calcmode="lin" valueType="num">
                                      <p:cBhvr>
                                        <p:cTn id="173" dur="1000" fill="hold"/>
                                        <p:tgtEl>
                                          <p:spTgt spid="58"/>
                                        </p:tgtEl>
                                        <p:attrNameLst>
                                          <p:attrName>ppt_x</p:attrName>
                                        </p:attrNameLst>
                                      </p:cBhvr>
                                      <p:tavLst>
                                        <p:tav tm="0">
                                          <p:val>
                                            <p:strVal val="#ppt_x"/>
                                          </p:val>
                                        </p:tav>
                                        <p:tav tm="100000">
                                          <p:val>
                                            <p:strVal val="#ppt_x"/>
                                          </p:val>
                                        </p:tav>
                                      </p:tavLst>
                                    </p:anim>
                                    <p:anim calcmode="lin" valueType="num">
                                      <p:cBhvr>
                                        <p:cTn id="17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37"/>
                                        </p:tgtEl>
                                        <p:attrNameLst>
                                          <p:attrName>style.visibility</p:attrName>
                                        </p:attrNameLst>
                                      </p:cBhvr>
                                      <p:to>
                                        <p:strVal val="visible"/>
                                      </p:to>
                                    </p:set>
                                    <p:animEffect transition="in" filter="wipe(down)">
                                      <p:cBhvr>
                                        <p:cTn id="179" dur="1000"/>
                                        <p:tgtEl>
                                          <p:spTgt spid="37"/>
                                        </p:tgtEl>
                                      </p:cBhvr>
                                    </p:animEffect>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grpId="0" nodeType="clickEffect">
                                  <p:stCondLst>
                                    <p:cond delay="0"/>
                                  </p:stCondLst>
                                  <p:childTnLst>
                                    <p:set>
                                      <p:cBhvr>
                                        <p:cTn id="183" dur="1" fill="hold">
                                          <p:stCondLst>
                                            <p:cond delay="0"/>
                                          </p:stCondLst>
                                        </p:cTn>
                                        <p:tgtEl>
                                          <p:spTgt spid="59"/>
                                        </p:tgtEl>
                                        <p:attrNameLst>
                                          <p:attrName>style.visibility</p:attrName>
                                        </p:attrNameLst>
                                      </p:cBhvr>
                                      <p:to>
                                        <p:strVal val="visible"/>
                                      </p:to>
                                    </p:set>
                                    <p:anim calcmode="lin" valueType="num">
                                      <p:cBhvr additive="base">
                                        <p:cTn id="184" dur="500" fill="hold"/>
                                        <p:tgtEl>
                                          <p:spTgt spid="59"/>
                                        </p:tgtEl>
                                        <p:attrNameLst>
                                          <p:attrName>ppt_x</p:attrName>
                                        </p:attrNameLst>
                                      </p:cBhvr>
                                      <p:tavLst>
                                        <p:tav tm="0">
                                          <p:val>
                                            <p:strVal val="#ppt_x"/>
                                          </p:val>
                                        </p:tav>
                                        <p:tav tm="100000">
                                          <p:val>
                                            <p:strVal val="#ppt_x"/>
                                          </p:val>
                                        </p:tav>
                                      </p:tavLst>
                                    </p:anim>
                                    <p:anim calcmode="lin" valueType="num">
                                      <p:cBhvr additive="base">
                                        <p:cTn id="18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6" grpId="0"/>
      <p:bldP spid="48" grpId="0"/>
      <p:bldP spid="49" grpId="0"/>
      <p:bldP spid="50" grpId="0"/>
      <p:bldP spid="51" grpId="0"/>
      <p:bldP spid="52" grpId="0"/>
      <p:bldP spid="53" grpId="0"/>
      <p:bldP spid="54" grpId="0"/>
      <p:bldP spid="55" grpId="0"/>
      <p:bldP spid="56" grpId="0"/>
      <p:bldP spid="57" grpId="0"/>
      <p:bldP spid="58" grpId="0"/>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823913" y="3111500"/>
            <a:ext cx="10879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823913" y="3502025"/>
            <a:ext cx="10939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823913" y="2719387"/>
            <a:ext cx="11037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2038350" y="2719387"/>
            <a:ext cx="0" cy="782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2038350" y="1249362"/>
            <a:ext cx="1730375" cy="1470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3768725" y="1249362"/>
            <a:ext cx="0" cy="2252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a:off x="2038350" y="3502025"/>
            <a:ext cx="17303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3273425" y="3502025"/>
            <a:ext cx="495300" cy="1214438"/>
          </a:xfrm>
          <a:custGeom>
            <a:avLst/>
            <a:gdLst>
              <a:gd name="T0" fmla="*/ 0 w 624"/>
              <a:gd name="T1" fmla="*/ 1529 h 1529"/>
              <a:gd name="T2" fmla="*/ 53 w 624"/>
              <a:gd name="T3" fmla="*/ 1474 h 1529"/>
              <a:gd name="T4" fmla="*/ 103 w 624"/>
              <a:gd name="T5" fmla="*/ 1416 h 1529"/>
              <a:gd name="T6" fmla="*/ 153 w 624"/>
              <a:gd name="T7" fmla="*/ 1356 h 1529"/>
              <a:gd name="T8" fmla="*/ 200 w 624"/>
              <a:gd name="T9" fmla="*/ 1295 h 1529"/>
              <a:gd name="T10" fmla="*/ 244 w 624"/>
              <a:gd name="T11" fmla="*/ 1232 h 1529"/>
              <a:gd name="T12" fmla="*/ 286 w 624"/>
              <a:gd name="T13" fmla="*/ 1168 h 1529"/>
              <a:gd name="T14" fmla="*/ 326 w 624"/>
              <a:gd name="T15" fmla="*/ 1102 h 1529"/>
              <a:gd name="T16" fmla="*/ 364 w 624"/>
              <a:gd name="T17" fmla="*/ 1035 h 1529"/>
              <a:gd name="T18" fmla="*/ 399 w 624"/>
              <a:gd name="T19" fmla="*/ 966 h 1529"/>
              <a:gd name="T20" fmla="*/ 432 w 624"/>
              <a:gd name="T21" fmla="*/ 897 h 1529"/>
              <a:gd name="T22" fmla="*/ 462 w 624"/>
              <a:gd name="T23" fmla="*/ 826 h 1529"/>
              <a:gd name="T24" fmla="*/ 490 w 624"/>
              <a:gd name="T25" fmla="*/ 755 h 1529"/>
              <a:gd name="T26" fmla="*/ 516 w 624"/>
              <a:gd name="T27" fmla="*/ 681 h 1529"/>
              <a:gd name="T28" fmla="*/ 538 w 624"/>
              <a:gd name="T29" fmla="*/ 608 h 1529"/>
              <a:gd name="T30" fmla="*/ 558 w 624"/>
              <a:gd name="T31" fmla="*/ 534 h 1529"/>
              <a:gd name="T32" fmla="*/ 576 w 624"/>
              <a:gd name="T33" fmla="*/ 459 h 1529"/>
              <a:gd name="T34" fmla="*/ 590 w 624"/>
              <a:gd name="T35" fmla="*/ 384 h 1529"/>
              <a:gd name="T36" fmla="*/ 602 w 624"/>
              <a:gd name="T37" fmla="*/ 307 h 1529"/>
              <a:gd name="T38" fmla="*/ 612 w 624"/>
              <a:gd name="T39" fmla="*/ 231 h 1529"/>
              <a:gd name="T40" fmla="*/ 619 w 624"/>
              <a:gd name="T41" fmla="*/ 154 h 1529"/>
              <a:gd name="T42" fmla="*/ 623 w 624"/>
              <a:gd name="T43" fmla="*/ 78 h 1529"/>
              <a:gd name="T44" fmla="*/ 624 w 624"/>
              <a:gd name="T45"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4" h="1529">
                <a:moveTo>
                  <a:pt x="0" y="1529"/>
                </a:moveTo>
                <a:lnTo>
                  <a:pt x="53" y="1474"/>
                </a:lnTo>
                <a:lnTo>
                  <a:pt x="103" y="1416"/>
                </a:lnTo>
                <a:lnTo>
                  <a:pt x="153" y="1356"/>
                </a:lnTo>
                <a:lnTo>
                  <a:pt x="200" y="1295"/>
                </a:lnTo>
                <a:lnTo>
                  <a:pt x="244" y="1232"/>
                </a:lnTo>
                <a:lnTo>
                  <a:pt x="286" y="1168"/>
                </a:lnTo>
                <a:lnTo>
                  <a:pt x="326" y="1102"/>
                </a:lnTo>
                <a:lnTo>
                  <a:pt x="364" y="1035"/>
                </a:lnTo>
                <a:lnTo>
                  <a:pt x="399" y="966"/>
                </a:lnTo>
                <a:lnTo>
                  <a:pt x="432" y="897"/>
                </a:lnTo>
                <a:lnTo>
                  <a:pt x="462" y="826"/>
                </a:lnTo>
                <a:lnTo>
                  <a:pt x="490" y="755"/>
                </a:lnTo>
                <a:lnTo>
                  <a:pt x="516" y="681"/>
                </a:lnTo>
                <a:lnTo>
                  <a:pt x="538" y="608"/>
                </a:lnTo>
                <a:lnTo>
                  <a:pt x="558" y="534"/>
                </a:lnTo>
                <a:lnTo>
                  <a:pt x="576" y="459"/>
                </a:lnTo>
                <a:lnTo>
                  <a:pt x="590" y="384"/>
                </a:lnTo>
                <a:lnTo>
                  <a:pt x="602" y="307"/>
                </a:lnTo>
                <a:lnTo>
                  <a:pt x="612" y="231"/>
                </a:lnTo>
                <a:lnTo>
                  <a:pt x="619" y="154"/>
                </a:lnTo>
                <a:lnTo>
                  <a:pt x="623" y="78"/>
                </a:lnTo>
                <a:lnTo>
                  <a:pt x="62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2038350" y="3502025"/>
            <a:ext cx="1235075" cy="1214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3273425" y="1249362"/>
            <a:ext cx="0" cy="3467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1223963" y="1249362"/>
            <a:ext cx="3543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2038350" y="1249362"/>
            <a:ext cx="1235075" cy="1470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5327650" y="2719387"/>
            <a:ext cx="0" cy="782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5327650" y="3502025"/>
            <a:ext cx="1957388" cy="1150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7285038" y="2719387"/>
            <a:ext cx="0" cy="1933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5327650" y="2719387"/>
            <a:ext cx="1957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a:off x="5238750" y="4652963"/>
            <a:ext cx="27479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6891338" y="1543050"/>
            <a:ext cx="393700" cy="1176338"/>
          </a:xfrm>
          <a:custGeom>
            <a:avLst/>
            <a:gdLst>
              <a:gd name="T0" fmla="*/ 495 w 495"/>
              <a:gd name="T1" fmla="*/ 1484 h 1484"/>
              <a:gd name="T2" fmla="*/ 494 w 495"/>
              <a:gd name="T3" fmla="*/ 1404 h 1484"/>
              <a:gd name="T4" fmla="*/ 490 w 495"/>
              <a:gd name="T5" fmla="*/ 1325 h 1484"/>
              <a:gd name="T6" fmla="*/ 484 w 495"/>
              <a:gd name="T7" fmla="*/ 1245 h 1484"/>
              <a:gd name="T8" fmla="*/ 475 w 495"/>
              <a:gd name="T9" fmla="*/ 1167 h 1484"/>
              <a:gd name="T10" fmla="*/ 463 w 495"/>
              <a:gd name="T11" fmla="*/ 1088 h 1484"/>
              <a:gd name="T12" fmla="*/ 450 w 495"/>
              <a:gd name="T13" fmla="*/ 1010 h 1484"/>
              <a:gd name="T14" fmla="*/ 433 w 495"/>
              <a:gd name="T15" fmla="*/ 932 h 1484"/>
              <a:gd name="T16" fmla="*/ 414 w 495"/>
              <a:gd name="T17" fmla="*/ 855 h 1484"/>
              <a:gd name="T18" fmla="*/ 392 w 495"/>
              <a:gd name="T19" fmla="*/ 778 h 1484"/>
              <a:gd name="T20" fmla="*/ 368 w 495"/>
              <a:gd name="T21" fmla="*/ 702 h 1484"/>
              <a:gd name="T22" fmla="*/ 342 w 495"/>
              <a:gd name="T23" fmla="*/ 627 h 1484"/>
              <a:gd name="T24" fmla="*/ 313 w 495"/>
              <a:gd name="T25" fmla="*/ 553 h 1484"/>
              <a:gd name="T26" fmla="*/ 282 w 495"/>
              <a:gd name="T27" fmla="*/ 480 h 1484"/>
              <a:gd name="T28" fmla="*/ 248 w 495"/>
              <a:gd name="T29" fmla="*/ 407 h 1484"/>
              <a:gd name="T30" fmla="*/ 213 w 495"/>
              <a:gd name="T31" fmla="*/ 336 h 1484"/>
              <a:gd name="T32" fmla="*/ 175 w 495"/>
              <a:gd name="T33" fmla="*/ 267 h 1484"/>
              <a:gd name="T34" fmla="*/ 135 w 495"/>
              <a:gd name="T35" fmla="*/ 198 h 1484"/>
              <a:gd name="T36" fmla="*/ 92 w 495"/>
              <a:gd name="T37" fmla="*/ 130 h 1484"/>
              <a:gd name="T38" fmla="*/ 48 w 495"/>
              <a:gd name="T39" fmla="*/ 65 h 1484"/>
              <a:gd name="T40" fmla="*/ 0 w 495"/>
              <a:gd name="T41" fmla="*/ 0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1484">
                <a:moveTo>
                  <a:pt x="495" y="1484"/>
                </a:moveTo>
                <a:lnTo>
                  <a:pt x="494" y="1404"/>
                </a:lnTo>
                <a:lnTo>
                  <a:pt x="490" y="1325"/>
                </a:lnTo>
                <a:lnTo>
                  <a:pt x="484" y="1245"/>
                </a:lnTo>
                <a:lnTo>
                  <a:pt x="475" y="1167"/>
                </a:lnTo>
                <a:lnTo>
                  <a:pt x="463" y="1088"/>
                </a:lnTo>
                <a:lnTo>
                  <a:pt x="450" y="1010"/>
                </a:lnTo>
                <a:lnTo>
                  <a:pt x="433" y="932"/>
                </a:lnTo>
                <a:lnTo>
                  <a:pt x="414" y="855"/>
                </a:lnTo>
                <a:lnTo>
                  <a:pt x="392" y="778"/>
                </a:lnTo>
                <a:lnTo>
                  <a:pt x="368" y="702"/>
                </a:lnTo>
                <a:lnTo>
                  <a:pt x="342" y="627"/>
                </a:lnTo>
                <a:lnTo>
                  <a:pt x="313" y="553"/>
                </a:lnTo>
                <a:lnTo>
                  <a:pt x="282" y="480"/>
                </a:lnTo>
                <a:lnTo>
                  <a:pt x="248" y="407"/>
                </a:lnTo>
                <a:lnTo>
                  <a:pt x="213" y="336"/>
                </a:lnTo>
                <a:lnTo>
                  <a:pt x="175" y="267"/>
                </a:lnTo>
                <a:lnTo>
                  <a:pt x="135" y="198"/>
                </a:lnTo>
                <a:lnTo>
                  <a:pt x="92" y="130"/>
                </a:lnTo>
                <a:lnTo>
                  <a:pt x="48" y="65"/>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6892925" y="1543050"/>
            <a:ext cx="0" cy="3109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5327650" y="1543050"/>
            <a:ext cx="1565275" cy="1176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5327650" y="3502025"/>
            <a:ext cx="1565275" cy="1150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8759825" y="2719387"/>
            <a:ext cx="0" cy="782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8759825" y="3502025"/>
            <a:ext cx="1957388" cy="1150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10717213" y="2719387"/>
            <a:ext cx="0" cy="1933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8672513" y="4652963"/>
            <a:ext cx="27479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8759825" y="1249362"/>
            <a:ext cx="1731963" cy="1470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10491788" y="1249362"/>
            <a:ext cx="0" cy="2252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a:off x="8048625" y="1249362"/>
            <a:ext cx="34258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10053638" y="3502025"/>
            <a:ext cx="438150" cy="1150938"/>
          </a:xfrm>
          <a:custGeom>
            <a:avLst/>
            <a:gdLst>
              <a:gd name="T0" fmla="*/ 0 w 552"/>
              <a:gd name="T1" fmla="*/ 1451 h 1451"/>
              <a:gd name="T2" fmla="*/ 50 w 552"/>
              <a:gd name="T3" fmla="*/ 1394 h 1451"/>
              <a:gd name="T4" fmla="*/ 97 w 552"/>
              <a:gd name="T5" fmla="*/ 1335 h 1451"/>
              <a:gd name="T6" fmla="*/ 142 w 552"/>
              <a:gd name="T7" fmla="*/ 1274 h 1451"/>
              <a:gd name="T8" fmla="*/ 185 w 552"/>
              <a:gd name="T9" fmla="*/ 1212 h 1451"/>
              <a:gd name="T10" fmla="*/ 225 w 552"/>
              <a:gd name="T11" fmla="*/ 1148 h 1451"/>
              <a:gd name="T12" fmla="*/ 265 w 552"/>
              <a:gd name="T13" fmla="*/ 1084 h 1451"/>
              <a:gd name="T14" fmla="*/ 301 w 552"/>
              <a:gd name="T15" fmla="*/ 1017 h 1451"/>
              <a:gd name="T16" fmla="*/ 335 w 552"/>
              <a:gd name="T17" fmla="*/ 950 h 1451"/>
              <a:gd name="T18" fmla="*/ 366 w 552"/>
              <a:gd name="T19" fmla="*/ 882 h 1451"/>
              <a:gd name="T20" fmla="*/ 396 w 552"/>
              <a:gd name="T21" fmla="*/ 811 h 1451"/>
              <a:gd name="T22" fmla="*/ 423 w 552"/>
              <a:gd name="T23" fmla="*/ 741 h 1451"/>
              <a:gd name="T24" fmla="*/ 446 w 552"/>
              <a:gd name="T25" fmla="*/ 670 h 1451"/>
              <a:gd name="T26" fmla="*/ 469 w 552"/>
              <a:gd name="T27" fmla="*/ 598 h 1451"/>
              <a:gd name="T28" fmla="*/ 488 w 552"/>
              <a:gd name="T29" fmla="*/ 524 h 1451"/>
              <a:gd name="T30" fmla="*/ 505 w 552"/>
              <a:gd name="T31" fmla="*/ 451 h 1451"/>
              <a:gd name="T32" fmla="*/ 519 w 552"/>
              <a:gd name="T33" fmla="*/ 376 h 1451"/>
              <a:gd name="T34" fmla="*/ 531 w 552"/>
              <a:gd name="T35" fmla="*/ 302 h 1451"/>
              <a:gd name="T36" fmla="*/ 540 w 552"/>
              <a:gd name="T37" fmla="*/ 227 h 1451"/>
              <a:gd name="T38" fmla="*/ 547 w 552"/>
              <a:gd name="T39" fmla="*/ 151 h 1451"/>
              <a:gd name="T40" fmla="*/ 551 w 552"/>
              <a:gd name="T41" fmla="*/ 76 h 1451"/>
              <a:gd name="T42" fmla="*/ 552 w 552"/>
              <a:gd name="T43"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2" h="1451">
                <a:moveTo>
                  <a:pt x="0" y="1451"/>
                </a:moveTo>
                <a:lnTo>
                  <a:pt x="50" y="1394"/>
                </a:lnTo>
                <a:lnTo>
                  <a:pt x="97" y="1335"/>
                </a:lnTo>
                <a:lnTo>
                  <a:pt x="142" y="1274"/>
                </a:lnTo>
                <a:lnTo>
                  <a:pt x="185" y="1212"/>
                </a:lnTo>
                <a:lnTo>
                  <a:pt x="225" y="1148"/>
                </a:lnTo>
                <a:lnTo>
                  <a:pt x="265" y="1084"/>
                </a:lnTo>
                <a:lnTo>
                  <a:pt x="301" y="1017"/>
                </a:lnTo>
                <a:lnTo>
                  <a:pt x="335" y="950"/>
                </a:lnTo>
                <a:lnTo>
                  <a:pt x="366" y="882"/>
                </a:lnTo>
                <a:lnTo>
                  <a:pt x="396" y="811"/>
                </a:lnTo>
                <a:lnTo>
                  <a:pt x="423" y="741"/>
                </a:lnTo>
                <a:lnTo>
                  <a:pt x="446" y="670"/>
                </a:lnTo>
                <a:lnTo>
                  <a:pt x="469" y="598"/>
                </a:lnTo>
                <a:lnTo>
                  <a:pt x="488" y="524"/>
                </a:lnTo>
                <a:lnTo>
                  <a:pt x="505" y="451"/>
                </a:lnTo>
                <a:lnTo>
                  <a:pt x="519" y="376"/>
                </a:lnTo>
                <a:lnTo>
                  <a:pt x="531" y="302"/>
                </a:lnTo>
                <a:lnTo>
                  <a:pt x="540" y="227"/>
                </a:lnTo>
                <a:lnTo>
                  <a:pt x="547" y="151"/>
                </a:lnTo>
                <a:lnTo>
                  <a:pt x="551" y="76"/>
                </a:lnTo>
                <a:lnTo>
                  <a:pt x="55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10053638" y="1249362"/>
            <a:ext cx="663575" cy="1470025"/>
          </a:xfrm>
          <a:custGeom>
            <a:avLst/>
            <a:gdLst>
              <a:gd name="T0" fmla="*/ 837 w 837"/>
              <a:gd name="T1" fmla="*/ 1854 h 1854"/>
              <a:gd name="T2" fmla="*/ 836 w 837"/>
              <a:gd name="T3" fmla="*/ 1773 h 1854"/>
              <a:gd name="T4" fmla="*/ 832 w 837"/>
              <a:gd name="T5" fmla="*/ 1693 h 1854"/>
              <a:gd name="T6" fmla="*/ 825 w 837"/>
              <a:gd name="T7" fmla="*/ 1612 h 1854"/>
              <a:gd name="T8" fmla="*/ 816 w 837"/>
              <a:gd name="T9" fmla="*/ 1533 h 1854"/>
              <a:gd name="T10" fmla="*/ 804 w 837"/>
              <a:gd name="T11" fmla="*/ 1452 h 1854"/>
              <a:gd name="T12" fmla="*/ 789 w 837"/>
              <a:gd name="T13" fmla="*/ 1373 h 1854"/>
              <a:gd name="T14" fmla="*/ 773 w 837"/>
              <a:gd name="T15" fmla="*/ 1294 h 1854"/>
              <a:gd name="T16" fmla="*/ 753 w 837"/>
              <a:gd name="T17" fmla="*/ 1216 h 1854"/>
              <a:gd name="T18" fmla="*/ 731 w 837"/>
              <a:gd name="T19" fmla="*/ 1139 h 1854"/>
              <a:gd name="T20" fmla="*/ 707 w 837"/>
              <a:gd name="T21" fmla="*/ 1061 h 1854"/>
              <a:gd name="T22" fmla="*/ 680 w 837"/>
              <a:gd name="T23" fmla="*/ 986 h 1854"/>
              <a:gd name="T24" fmla="*/ 650 w 837"/>
              <a:gd name="T25" fmla="*/ 911 h 1854"/>
              <a:gd name="T26" fmla="*/ 618 w 837"/>
              <a:gd name="T27" fmla="*/ 836 h 1854"/>
              <a:gd name="T28" fmla="*/ 584 w 837"/>
              <a:gd name="T29" fmla="*/ 764 h 1854"/>
              <a:gd name="T30" fmla="*/ 547 w 837"/>
              <a:gd name="T31" fmla="*/ 692 h 1854"/>
              <a:gd name="T32" fmla="*/ 507 w 837"/>
              <a:gd name="T33" fmla="*/ 621 h 1854"/>
              <a:gd name="T34" fmla="*/ 466 w 837"/>
              <a:gd name="T35" fmla="*/ 552 h 1854"/>
              <a:gd name="T36" fmla="*/ 423 w 837"/>
              <a:gd name="T37" fmla="*/ 484 h 1854"/>
              <a:gd name="T38" fmla="*/ 377 w 837"/>
              <a:gd name="T39" fmla="*/ 418 h 1854"/>
              <a:gd name="T40" fmla="*/ 330 w 837"/>
              <a:gd name="T41" fmla="*/ 354 h 1854"/>
              <a:gd name="T42" fmla="*/ 279 w 837"/>
              <a:gd name="T43" fmla="*/ 290 h 1854"/>
              <a:gd name="T44" fmla="*/ 227 w 837"/>
              <a:gd name="T45" fmla="*/ 229 h 1854"/>
              <a:gd name="T46" fmla="*/ 174 w 837"/>
              <a:gd name="T47" fmla="*/ 169 h 1854"/>
              <a:gd name="T48" fmla="*/ 117 w 837"/>
              <a:gd name="T49" fmla="*/ 111 h 1854"/>
              <a:gd name="T50" fmla="*/ 60 w 837"/>
              <a:gd name="T51" fmla="*/ 54 h 1854"/>
              <a:gd name="T52" fmla="*/ 0 w 837"/>
              <a:gd name="T53" fmla="*/ 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7" h="1854">
                <a:moveTo>
                  <a:pt x="837" y="1854"/>
                </a:moveTo>
                <a:lnTo>
                  <a:pt x="836" y="1773"/>
                </a:lnTo>
                <a:lnTo>
                  <a:pt x="832" y="1693"/>
                </a:lnTo>
                <a:lnTo>
                  <a:pt x="825" y="1612"/>
                </a:lnTo>
                <a:lnTo>
                  <a:pt x="816" y="1533"/>
                </a:lnTo>
                <a:lnTo>
                  <a:pt x="804" y="1452"/>
                </a:lnTo>
                <a:lnTo>
                  <a:pt x="789" y="1373"/>
                </a:lnTo>
                <a:lnTo>
                  <a:pt x="773" y="1294"/>
                </a:lnTo>
                <a:lnTo>
                  <a:pt x="753" y="1216"/>
                </a:lnTo>
                <a:lnTo>
                  <a:pt x="731" y="1139"/>
                </a:lnTo>
                <a:lnTo>
                  <a:pt x="707" y="1061"/>
                </a:lnTo>
                <a:lnTo>
                  <a:pt x="680" y="986"/>
                </a:lnTo>
                <a:lnTo>
                  <a:pt x="650" y="911"/>
                </a:lnTo>
                <a:lnTo>
                  <a:pt x="618" y="836"/>
                </a:lnTo>
                <a:lnTo>
                  <a:pt x="584" y="764"/>
                </a:lnTo>
                <a:lnTo>
                  <a:pt x="547" y="692"/>
                </a:lnTo>
                <a:lnTo>
                  <a:pt x="507" y="621"/>
                </a:lnTo>
                <a:lnTo>
                  <a:pt x="466" y="552"/>
                </a:lnTo>
                <a:lnTo>
                  <a:pt x="423" y="484"/>
                </a:lnTo>
                <a:lnTo>
                  <a:pt x="377" y="418"/>
                </a:lnTo>
                <a:lnTo>
                  <a:pt x="330" y="354"/>
                </a:lnTo>
                <a:lnTo>
                  <a:pt x="279" y="290"/>
                </a:lnTo>
                <a:lnTo>
                  <a:pt x="227" y="229"/>
                </a:lnTo>
                <a:lnTo>
                  <a:pt x="174" y="169"/>
                </a:lnTo>
                <a:lnTo>
                  <a:pt x="117" y="111"/>
                </a:lnTo>
                <a:lnTo>
                  <a:pt x="60" y="5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10053638" y="1249362"/>
            <a:ext cx="0" cy="3403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8759825" y="1249362"/>
            <a:ext cx="1293813" cy="1470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8759825" y="3502025"/>
            <a:ext cx="1293813" cy="1150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p:cNvSpPr>
            <a:spLocks/>
          </p:cNvSpPr>
          <p:nvPr/>
        </p:nvSpPr>
        <p:spPr bwMode="auto">
          <a:xfrm>
            <a:off x="9804400" y="2451100"/>
            <a:ext cx="28575" cy="152400"/>
          </a:xfrm>
          <a:custGeom>
            <a:avLst/>
            <a:gdLst>
              <a:gd name="T0" fmla="*/ 35 w 35"/>
              <a:gd name="T1" fmla="*/ 191 h 191"/>
              <a:gd name="T2" fmla="*/ 27 w 35"/>
              <a:gd name="T3" fmla="*/ 127 h 191"/>
              <a:gd name="T4" fmla="*/ 15 w 35"/>
              <a:gd name="T5" fmla="*/ 63 h 191"/>
              <a:gd name="T6" fmla="*/ 0 w 35"/>
              <a:gd name="T7" fmla="*/ 0 h 191"/>
            </a:gdLst>
            <a:ahLst/>
            <a:cxnLst>
              <a:cxn ang="0">
                <a:pos x="T0" y="T1"/>
              </a:cxn>
              <a:cxn ang="0">
                <a:pos x="T2" y="T3"/>
              </a:cxn>
              <a:cxn ang="0">
                <a:pos x="T4" y="T5"/>
              </a:cxn>
              <a:cxn ang="0">
                <a:pos x="T6" y="T7"/>
              </a:cxn>
            </a:cxnLst>
            <a:rect l="0" t="0" r="r" b="b"/>
            <a:pathLst>
              <a:path w="35" h="191">
                <a:moveTo>
                  <a:pt x="35" y="191"/>
                </a:moveTo>
                <a:lnTo>
                  <a:pt x="27" y="127"/>
                </a:lnTo>
                <a:lnTo>
                  <a:pt x="15" y="6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p:cNvSpPr>
            <a:spLocks/>
          </p:cNvSpPr>
          <p:nvPr/>
        </p:nvSpPr>
        <p:spPr bwMode="auto">
          <a:xfrm>
            <a:off x="9653588" y="2114550"/>
            <a:ext cx="76200" cy="130175"/>
          </a:xfrm>
          <a:custGeom>
            <a:avLst/>
            <a:gdLst>
              <a:gd name="T0" fmla="*/ 96 w 96"/>
              <a:gd name="T1" fmla="*/ 165 h 165"/>
              <a:gd name="T2" fmla="*/ 66 w 96"/>
              <a:gd name="T3" fmla="*/ 108 h 165"/>
              <a:gd name="T4" fmla="*/ 35 w 96"/>
              <a:gd name="T5" fmla="*/ 53 h 165"/>
              <a:gd name="T6" fmla="*/ 0 w 96"/>
              <a:gd name="T7" fmla="*/ 0 h 165"/>
            </a:gdLst>
            <a:ahLst/>
            <a:cxnLst>
              <a:cxn ang="0">
                <a:pos x="T0" y="T1"/>
              </a:cxn>
              <a:cxn ang="0">
                <a:pos x="T2" y="T3"/>
              </a:cxn>
              <a:cxn ang="0">
                <a:pos x="T4" y="T5"/>
              </a:cxn>
              <a:cxn ang="0">
                <a:pos x="T6" y="T7"/>
              </a:cxn>
            </a:cxnLst>
            <a:rect l="0" t="0" r="r" b="b"/>
            <a:pathLst>
              <a:path w="96" h="165">
                <a:moveTo>
                  <a:pt x="96" y="165"/>
                </a:moveTo>
                <a:lnTo>
                  <a:pt x="66" y="108"/>
                </a:lnTo>
                <a:lnTo>
                  <a:pt x="35" y="5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9813925" y="2601912"/>
            <a:ext cx="38100" cy="117475"/>
          </a:xfrm>
          <a:custGeom>
            <a:avLst/>
            <a:gdLst>
              <a:gd name="T0" fmla="*/ 49 w 49"/>
              <a:gd name="T1" fmla="*/ 0 h 149"/>
              <a:gd name="T2" fmla="*/ 0 w 49"/>
              <a:gd name="T3" fmla="*/ 3 h 149"/>
              <a:gd name="T4" fmla="*/ 32 w 49"/>
              <a:gd name="T5" fmla="*/ 149 h 149"/>
              <a:gd name="T6" fmla="*/ 49 w 49"/>
              <a:gd name="T7" fmla="*/ 0 h 149"/>
            </a:gdLst>
            <a:ahLst/>
            <a:cxnLst>
              <a:cxn ang="0">
                <a:pos x="T0" y="T1"/>
              </a:cxn>
              <a:cxn ang="0">
                <a:pos x="T2" y="T3"/>
              </a:cxn>
              <a:cxn ang="0">
                <a:pos x="T4" y="T5"/>
              </a:cxn>
              <a:cxn ang="0">
                <a:pos x="T6" y="T7"/>
              </a:cxn>
            </a:cxnLst>
            <a:rect l="0" t="0" r="r" b="b"/>
            <a:pathLst>
              <a:path w="49" h="149">
                <a:moveTo>
                  <a:pt x="49" y="0"/>
                </a:moveTo>
                <a:lnTo>
                  <a:pt x="0" y="3"/>
                </a:lnTo>
                <a:lnTo>
                  <a:pt x="32" y="149"/>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9583738" y="2020887"/>
            <a:ext cx="85725" cy="104775"/>
          </a:xfrm>
          <a:custGeom>
            <a:avLst/>
            <a:gdLst>
              <a:gd name="T0" fmla="*/ 70 w 110"/>
              <a:gd name="T1" fmla="*/ 132 h 132"/>
              <a:gd name="T2" fmla="*/ 110 w 110"/>
              <a:gd name="T3" fmla="*/ 102 h 132"/>
              <a:gd name="T4" fmla="*/ 0 w 110"/>
              <a:gd name="T5" fmla="*/ 0 h 132"/>
              <a:gd name="T6" fmla="*/ 70 w 110"/>
              <a:gd name="T7" fmla="*/ 132 h 132"/>
            </a:gdLst>
            <a:ahLst/>
            <a:cxnLst>
              <a:cxn ang="0">
                <a:pos x="T0" y="T1"/>
              </a:cxn>
              <a:cxn ang="0">
                <a:pos x="T2" y="T3"/>
              </a:cxn>
              <a:cxn ang="0">
                <a:pos x="T4" y="T5"/>
              </a:cxn>
              <a:cxn ang="0">
                <a:pos x="T6" y="T7"/>
              </a:cxn>
            </a:cxnLst>
            <a:rect l="0" t="0" r="r" b="b"/>
            <a:pathLst>
              <a:path w="110" h="132">
                <a:moveTo>
                  <a:pt x="70" y="132"/>
                </a:moveTo>
                <a:lnTo>
                  <a:pt x="110" y="102"/>
                </a:lnTo>
                <a:lnTo>
                  <a:pt x="0" y="0"/>
                </a:lnTo>
                <a:lnTo>
                  <a:pt x="70" y="1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9703807" y="2214046"/>
            <a:ext cx="2997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rPr>
              <a:t>X</a:t>
            </a:r>
            <a:r>
              <a:rPr kumimoji="0" lang="en-US" altLang="en-US" sz="22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6" name="Line 43"/>
          <p:cNvSpPr>
            <a:spLocks noChangeShapeType="1"/>
          </p:cNvSpPr>
          <p:nvPr/>
        </p:nvSpPr>
        <p:spPr bwMode="auto">
          <a:xfrm flipV="1">
            <a:off x="9756775" y="3892550"/>
            <a:ext cx="25400" cy="60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V="1">
            <a:off x="9837738" y="3619500"/>
            <a:ext cx="9525" cy="66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5"/>
          <p:cNvSpPr>
            <a:spLocks/>
          </p:cNvSpPr>
          <p:nvPr/>
        </p:nvSpPr>
        <p:spPr bwMode="auto">
          <a:xfrm>
            <a:off x="9702800" y="3943350"/>
            <a:ext cx="71438" cy="112713"/>
          </a:xfrm>
          <a:custGeom>
            <a:avLst/>
            <a:gdLst>
              <a:gd name="T0" fmla="*/ 90 w 90"/>
              <a:gd name="T1" fmla="*/ 23 h 143"/>
              <a:gd name="T2" fmla="*/ 46 w 90"/>
              <a:gd name="T3" fmla="*/ 0 h 143"/>
              <a:gd name="T4" fmla="*/ 0 w 90"/>
              <a:gd name="T5" fmla="*/ 143 h 143"/>
              <a:gd name="T6" fmla="*/ 90 w 90"/>
              <a:gd name="T7" fmla="*/ 23 h 143"/>
            </a:gdLst>
            <a:ahLst/>
            <a:cxnLst>
              <a:cxn ang="0">
                <a:pos x="T0" y="T1"/>
              </a:cxn>
              <a:cxn ang="0">
                <a:pos x="T2" y="T3"/>
              </a:cxn>
              <a:cxn ang="0">
                <a:pos x="T4" y="T5"/>
              </a:cxn>
              <a:cxn ang="0">
                <a:pos x="T6" y="T7"/>
              </a:cxn>
            </a:cxnLst>
            <a:rect l="0" t="0" r="r" b="b"/>
            <a:pathLst>
              <a:path w="90" h="143">
                <a:moveTo>
                  <a:pt x="90" y="23"/>
                </a:moveTo>
                <a:lnTo>
                  <a:pt x="46" y="0"/>
                </a:lnTo>
                <a:lnTo>
                  <a:pt x="0" y="143"/>
                </a:lnTo>
                <a:lnTo>
                  <a:pt x="9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p:cNvSpPr>
            <a:spLocks/>
          </p:cNvSpPr>
          <p:nvPr/>
        </p:nvSpPr>
        <p:spPr bwMode="auto">
          <a:xfrm>
            <a:off x="9826625" y="3502025"/>
            <a:ext cx="39688" cy="119063"/>
          </a:xfrm>
          <a:custGeom>
            <a:avLst/>
            <a:gdLst>
              <a:gd name="T0" fmla="*/ 0 w 49"/>
              <a:gd name="T1" fmla="*/ 146 h 149"/>
              <a:gd name="T2" fmla="*/ 49 w 49"/>
              <a:gd name="T3" fmla="*/ 149 h 149"/>
              <a:gd name="T4" fmla="*/ 33 w 49"/>
              <a:gd name="T5" fmla="*/ 0 h 149"/>
              <a:gd name="T6" fmla="*/ 0 w 49"/>
              <a:gd name="T7" fmla="*/ 146 h 149"/>
            </a:gdLst>
            <a:ahLst/>
            <a:cxnLst>
              <a:cxn ang="0">
                <a:pos x="T0" y="T1"/>
              </a:cxn>
              <a:cxn ang="0">
                <a:pos x="T2" y="T3"/>
              </a:cxn>
              <a:cxn ang="0">
                <a:pos x="T4" y="T5"/>
              </a:cxn>
              <a:cxn ang="0">
                <a:pos x="T6" y="T7"/>
              </a:cxn>
            </a:cxnLst>
            <a:rect l="0" t="0" r="r" b="b"/>
            <a:pathLst>
              <a:path w="49" h="149">
                <a:moveTo>
                  <a:pt x="0" y="146"/>
                </a:moveTo>
                <a:lnTo>
                  <a:pt x="49" y="149"/>
                </a:lnTo>
                <a:lnTo>
                  <a:pt x="33" y="0"/>
                </a:lnTo>
                <a:lnTo>
                  <a:pt x="0"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p:cNvSpPr>
            <a:spLocks noChangeArrowheads="1"/>
          </p:cNvSpPr>
          <p:nvPr/>
        </p:nvSpPr>
        <p:spPr bwMode="auto">
          <a:xfrm>
            <a:off x="9740584" y="3645654"/>
            <a:ext cx="3359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rPr>
              <a:t>Y</a:t>
            </a:r>
            <a:r>
              <a:rPr kumimoji="0" lang="en-US" altLang="en-US" sz="22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1" name="Freeform 48"/>
          <p:cNvSpPr>
            <a:spLocks/>
          </p:cNvSpPr>
          <p:nvPr/>
        </p:nvSpPr>
        <p:spPr bwMode="auto">
          <a:xfrm>
            <a:off x="2935288" y="2505075"/>
            <a:ext cx="19050" cy="98425"/>
          </a:xfrm>
          <a:custGeom>
            <a:avLst/>
            <a:gdLst>
              <a:gd name="T0" fmla="*/ 22 w 22"/>
              <a:gd name="T1" fmla="*/ 124 h 124"/>
              <a:gd name="T2" fmla="*/ 13 w 22"/>
              <a:gd name="T3" fmla="*/ 62 h 124"/>
              <a:gd name="T4" fmla="*/ 0 w 22"/>
              <a:gd name="T5" fmla="*/ 0 h 124"/>
            </a:gdLst>
            <a:ahLst/>
            <a:cxnLst>
              <a:cxn ang="0">
                <a:pos x="T0" y="T1"/>
              </a:cxn>
              <a:cxn ang="0">
                <a:pos x="T2" y="T3"/>
              </a:cxn>
              <a:cxn ang="0">
                <a:pos x="T4" y="T5"/>
              </a:cxn>
            </a:cxnLst>
            <a:rect l="0" t="0" r="r" b="b"/>
            <a:pathLst>
              <a:path w="22" h="124">
                <a:moveTo>
                  <a:pt x="22" y="124"/>
                </a:moveTo>
                <a:lnTo>
                  <a:pt x="13" y="62"/>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2811463" y="2216150"/>
            <a:ext cx="47625" cy="82550"/>
          </a:xfrm>
          <a:custGeom>
            <a:avLst/>
            <a:gdLst>
              <a:gd name="T0" fmla="*/ 59 w 59"/>
              <a:gd name="T1" fmla="*/ 105 h 105"/>
              <a:gd name="T2" fmla="*/ 31 w 59"/>
              <a:gd name="T3" fmla="*/ 52 h 105"/>
              <a:gd name="T4" fmla="*/ 0 w 59"/>
              <a:gd name="T5" fmla="*/ 0 h 105"/>
            </a:gdLst>
            <a:ahLst/>
            <a:cxnLst>
              <a:cxn ang="0">
                <a:pos x="T0" y="T1"/>
              </a:cxn>
              <a:cxn ang="0">
                <a:pos x="T2" y="T3"/>
              </a:cxn>
              <a:cxn ang="0">
                <a:pos x="T4" y="T5"/>
              </a:cxn>
            </a:cxnLst>
            <a:rect l="0" t="0" r="r" b="b"/>
            <a:pathLst>
              <a:path w="59" h="105">
                <a:moveTo>
                  <a:pt x="59" y="105"/>
                </a:moveTo>
                <a:lnTo>
                  <a:pt x="31" y="52"/>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2933700" y="2601912"/>
            <a:ext cx="39688" cy="117475"/>
          </a:xfrm>
          <a:custGeom>
            <a:avLst/>
            <a:gdLst>
              <a:gd name="T0" fmla="*/ 50 w 50"/>
              <a:gd name="T1" fmla="*/ 0 h 149"/>
              <a:gd name="T2" fmla="*/ 0 w 50"/>
              <a:gd name="T3" fmla="*/ 3 h 149"/>
              <a:gd name="T4" fmla="*/ 35 w 50"/>
              <a:gd name="T5" fmla="*/ 149 h 149"/>
              <a:gd name="T6" fmla="*/ 50 w 50"/>
              <a:gd name="T7" fmla="*/ 0 h 149"/>
            </a:gdLst>
            <a:ahLst/>
            <a:cxnLst>
              <a:cxn ang="0">
                <a:pos x="T0" y="T1"/>
              </a:cxn>
              <a:cxn ang="0">
                <a:pos x="T2" y="T3"/>
              </a:cxn>
              <a:cxn ang="0">
                <a:pos x="T4" y="T5"/>
              </a:cxn>
              <a:cxn ang="0">
                <a:pos x="T6" y="T7"/>
              </a:cxn>
            </a:cxnLst>
            <a:rect l="0" t="0" r="r" b="b"/>
            <a:pathLst>
              <a:path w="50" h="149">
                <a:moveTo>
                  <a:pt x="50" y="0"/>
                </a:moveTo>
                <a:lnTo>
                  <a:pt x="0" y="3"/>
                </a:lnTo>
                <a:lnTo>
                  <a:pt x="35" y="149"/>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2741613" y="2120900"/>
            <a:ext cx="85725" cy="106363"/>
          </a:xfrm>
          <a:custGeom>
            <a:avLst/>
            <a:gdLst>
              <a:gd name="T0" fmla="*/ 68 w 108"/>
              <a:gd name="T1" fmla="*/ 133 h 133"/>
              <a:gd name="T2" fmla="*/ 108 w 108"/>
              <a:gd name="T3" fmla="*/ 104 h 133"/>
              <a:gd name="T4" fmla="*/ 0 w 108"/>
              <a:gd name="T5" fmla="*/ 0 h 133"/>
              <a:gd name="T6" fmla="*/ 68 w 108"/>
              <a:gd name="T7" fmla="*/ 133 h 133"/>
            </a:gdLst>
            <a:ahLst/>
            <a:cxnLst>
              <a:cxn ang="0">
                <a:pos x="T0" y="T1"/>
              </a:cxn>
              <a:cxn ang="0">
                <a:pos x="T2" y="T3"/>
              </a:cxn>
              <a:cxn ang="0">
                <a:pos x="T4" y="T5"/>
              </a:cxn>
              <a:cxn ang="0">
                <a:pos x="T6" y="T7"/>
              </a:cxn>
            </a:cxnLst>
            <a:rect l="0" t="0" r="r" b="b"/>
            <a:pathLst>
              <a:path w="108" h="133">
                <a:moveTo>
                  <a:pt x="68" y="133"/>
                </a:moveTo>
                <a:lnTo>
                  <a:pt x="108" y="104"/>
                </a:lnTo>
                <a:lnTo>
                  <a:pt x="0" y="0"/>
                </a:lnTo>
                <a:lnTo>
                  <a:pt x="68"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2"/>
          <p:cNvSpPr>
            <a:spLocks noChangeArrowheads="1"/>
          </p:cNvSpPr>
          <p:nvPr/>
        </p:nvSpPr>
        <p:spPr bwMode="auto">
          <a:xfrm>
            <a:off x="2806019" y="2247831"/>
            <a:ext cx="2997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rPr>
              <a:t>X</a:t>
            </a:r>
            <a:r>
              <a:rPr kumimoji="0" lang="en-US" altLang="en-US" sz="22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6" name="Freeform 53"/>
          <p:cNvSpPr>
            <a:spLocks/>
          </p:cNvSpPr>
          <p:nvPr/>
        </p:nvSpPr>
        <p:spPr bwMode="auto">
          <a:xfrm>
            <a:off x="6472238" y="3938587"/>
            <a:ext cx="42863" cy="101600"/>
          </a:xfrm>
          <a:custGeom>
            <a:avLst/>
            <a:gdLst>
              <a:gd name="T0" fmla="*/ 0 w 54"/>
              <a:gd name="T1" fmla="*/ 128 h 128"/>
              <a:gd name="T2" fmla="*/ 28 w 54"/>
              <a:gd name="T3" fmla="*/ 65 h 128"/>
              <a:gd name="T4" fmla="*/ 54 w 54"/>
              <a:gd name="T5" fmla="*/ 0 h 128"/>
            </a:gdLst>
            <a:ahLst/>
            <a:cxnLst>
              <a:cxn ang="0">
                <a:pos x="T0" y="T1"/>
              </a:cxn>
              <a:cxn ang="0">
                <a:pos x="T2" y="T3"/>
              </a:cxn>
              <a:cxn ang="0">
                <a:pos x="T4" y="T5"/>
              </a:cxn>
            </a:cxnLst>
            <a:rect l="0" t="0" r="r" b="b"/>
            <a:pathLst>
              <a:path w="54" h="128">
                <a:moveTo>
                  <a:pt x="0" y="128"/>
                </a:moveTo>
                <a:lnTo>
                  <a:pt x="28" y="65"/>
                </a:lnTo>
                <a:lnTo>
                  <a:pt x="5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6572250" y="3619500"/>
            <a:ext cx="14288" cy="112713"/>
          </a:xfrm>
          <a:custGeom>
            <a:avLst/>
            <a:gdLst>
              <a:gd name="T0" fmla="*/ 0 w 19"/>
              <a:gd name="T1" fmla="*/ 142 h 142"/>
              <a:gd name="T2" fmla="*/ 11 w 19"/>
              <a:gd name="T3" fmla="*/ 70 h 142"/>
              <a:gd name="T4" fmla="*/ 19 w 19"/>
              <a:gd name="T5" fmla="*/ 0 h 142"/>
            </a:gdLst>
            <a:ahLst/>
            <a:cxnLst>
              <a:cxn ang="0">
                <a:pos x="T0" y="T1"/>
              </a:cxn>
              <a:cxn ang="0">
                <a:pos x="T2" y="T3"/>
              </a:cxn>
              <a:cxn ang="0">
                <a:pos x="T4" y="T5"/>
              </a:cxn>
            </a:cxnLst>
            <a:rect l="0" t="0" r="r" b="b"/>
            <a:pathLst>
              <a:path w="19" h="142">
                <a:moveTo>
                  <a:pt x="0" y="142"/>
                </a:moveTo>
                <a:lnTo>
                  <a:pt x="11" y="70"/>
                </a:lnTo>
                <a:lnTo>
                  <a:pt x="19"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6418263" y="4030662"/>
            <a:ext cx="71438" cy="114300"/>
          </a:xfrm>
          <a:custGeom>
            <a:avLst/>
            <a:gdLst>
              <a:gd name="T0" fmla="*/ 90 w 90"/>
              <a:gd name="T1" fmla="*/ 23 h 142"/>
              <a:gd name="T2" fmla="*/ 47 w 90"/>
              <a:gd name="T3" fmla="*/ 0 h 142"/>
              <a:gd name="T4" fmla="*/ 0 w 90"/>
              <a:gd name="T5" fmla="*/ 142 h 142"/>
              <a:gd name="T6" fmla="*/ 90 w 90"/>
              <a:gd name="T7" fmla="*/ 23 h 142"/>
            </a:gdLst>
            <a:ahLst/>
            <a:cxnLst>
              <a:cxn ang="0">
                <a:pos x="T0" y="T1"/>
              </a:cxn>
              <a:cxn ang="0">
                <a:pos x="T2" y="T3"/>
              </a:cxn>
              <a:cxn ang="0">
                <a:pos x="T4" y="T5"/>
              </a:cxn>
              <a:cxn ang="0">
                <a:pos x="T6" y="T7"/>
              </a:cxn>
            </a:cxnLst>
            <a:rect l="0" t="0" r="r" b="b"/>
            <a:pathLst>
              <a:path w="90" h="142">
                <a:moveTo>
                  <a:pt x="90" y="23"/>
                </a:moveTo>
                <a:lnTo>
                  <a:pt x="47" y="0"/>
                </a:lnTo>
                <a:lnTo>
                  <a:pt x="0" y="142"/>
                </a:lnTo>
                <a:lnTo>
                  <a:pt x="9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6567488" y="3502025"/>
            <a:ext cx="39688" cy="119063"/>
          </a:xfrm>
          <a:custGeom>
            <a:avLst/>
            <a:gdLst>
              <a:gd name="T0" fmla="*/ 0 w 50"/>
              <a:gd name="T1" fmla="*/ 146 h 149"/>
              <a:gd name="T2" fmla="*/ 50 w 50"/>
              <a:gd name="T3" fmla="*/ 149 h 149"/>
              <a:gd name="T4" fmla="*/ 32 w 50"/>
              <a:gd name="T5" fmla="*/ 0 h 149"/>
              <a:gd name="T6" fmla="*/ 0 w 50"/>
              <a:gd name="T7" fmla="*/ 146 h 149"/>
            </a:gdLst>
            <a:ahLst/>
            <a:cxnLst>
              <a:cxn ang="0">
                <a:pos x="T0" y="T1"/>
              </a:cxn>
              <a:cxn ang="0">
                <a:pos x="T2" y="T3"/>
              </a:cxn>
              <a:cxn ang="0">
                <a:pos x="T4" y="T5"/>
              </a:cxn>
              <a:cxn ang="0">
                <a:pos x="T6" y="T7"/>
              </a:cxn>
            </a:cxnLst>
            <a:rect l="0" t="0" r="r" b="b"/>
            <a:pathLst>
              <a:path w="50" h="149">
                <a:moveTo>
                  <a:pt x="0" y="146"/>
                </a:moveTo>
                <a:lnTo>
                  <a:pt x="50" y="149"/>
                </a:lnTo>
                <a:lnTo>
                  <a:pt x="32" y="0"/>
                </a:lnTo>
                <a:lnTo>
                  <a:pt x="0"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7"/>
          <p:cNvSpPr>
            <a:spLocks noChangeArrowheads="1"/>
          </p:cNvSpPr>
          <p:nvPr/>
        </p:nvSpPr>
        <p:spPr bwMode="auto">
          <a:xfrm>
            <a:off x="6485505" y="3682906"/>
            <a:ext cx="2997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rPr>
              <a:t>Y</a:t>
            </a:r>
            <a:r>
              <a:rPr kumimoji="0" lang="en-US" altLang="en-US" sz="22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1" name="TextBox 60"/>
          <p:cNvSpPr txBox="1"/>
          <p:nvPr/>
        </p:nvSpPr>
        <p:spPr>
          <a:xfrm>
            <a:off x="11266035" y="2741891"/>
            <a:ext cx="942295" cy="369332"/>
          </a:xfrm>
          <a:prstGeom prst="rect">
            <a:avLst/>
          </a:prstGeom>
          <a:noFill/>
        </p:spPr>
        <p:txBody>
          <a:bodyPr wrap="square" rtlCol="0">
            <a:spAutoFit/>
          </a:bodyPr>
          <a:lstStyle/>
          <a:p>
            <a:pPr algn="ctr"/>
            <a:r>
              <a:rPr lang="en-US" dirty="0" smtClean="0"/>
              <a:t>VP</a:t>
            </a:r>
            <a:endParaRPr lang="en-US" dirty="0"/>
          </a:p>
        </p:txBody>
      </p:sp>
      <p:sp>
        <p:nvSpPr>
          <p:cNvPr id="62" name="TextBox 61"/>
          <p:cNvSpPr txBox="1"/>
          <p:nvPr/>
        </p:nvSpPr>
        <p:spPr>
          <a:xfrm>
            <a:off x="11115902" y="3121819"/>
            <a:ext cx="1227025" cy="369332"/>
          </a:xfrm>
          <a:prstGeom prst="rect">
            <a:avLst/>
          </a:prstGeom>
          <a:noFill/>
        </p:spPr>
        <p:txBody>
          <a:bodyPr wrap="square" rtlCol="0">
            <a:spAutoFit/>
          </a:bodyPr>
          <a:lstStyle/>
          <a:p>
            <a:pPr algn="ctr"/>
            <a:r>
              <a:rPr lang="en-US" dirty="0" smtClean="0"/>
              <a:t>HP</a:t>
            </a:r>
            <a:endParaRPr lang="en-US" dirty="0"/>
          </a:p>
        </p:txBody>
      </p:sp>
      <p:sp>
        <p:nvSpPr>
          <p:cNvPr id="63" name="TextBox 62"/>
          <p:cNvSpPr txBox="1"/>
          <p:nvPr/>
        </p:nvSpPr>
        <p:spPr>
          <a:xfrm>
            <a:off x="1510847" y="3468171"/>
            <a:ext cx="769257" cy="369332"/>
          </a:xfrm>
          <a:prstGeom prst="rect">
            <a:avLst/>
          </a:prstGeom>
          <a:noFill/>
        </p:spPr>
        <p:txBody>
          <a:bodyPr wrap="square" rtlCol="0">
            <a:spAutoFit/>
          </a:bodyPr>
          <a:lstStyle/>
          <a:p>
            <a:pPr algn="ctr"/>
            <a:r>
              <a:rPr lang="en-US" dirty="0" smtClean="0"/>
              <a:t>a</a:t>
            </a:r>
            <a:endParaRPr lang="en-US" dirty="0"/>
          </a:p>
        </p:txBody>
      </p:sp>
      <p:sp>
        <p:nvSpPr>
          <p:cNvPr id="64" name="TextBox 63"/>
          <p:cNvSpPr txBox="1"/>
          <p:nvPr/>
        </p:nvSpPr>
        <p:spPr>
          <a:xfrm>
            <a:off x="2966585" y="4652962"/>
            <a:ext cx="769257" cy="369332"/>
          </a:xfrm>
          <a:prstGeom prst="rect">
            <a:avLst/>
          </a:prstGeom>
          <a:noFill/>
        </p:spPr>
        <p:txBody>
          <a:bodyPr wrap="square" rtlCol="0">
            <a:spAutoFit/>
          </a:bodyPr>
          <a:lstStyle/>
          <a:p>
            <a:pPr algn="ctr"/>
            <a:r>
              <a:rPr lang="en-US" dirty="0"/>
              <a:t>b</a:t>
            </a:r>
          </a:p>
        </p:txBody>
      </p:sp>
      <p:sp>
        <p:nvSpPr>
          <p:cNvPr id="65" name="TextBox 64"/>
          <p:cNvSpPr txBox="1"/>
          <p:nvPr/>
        </p:nvSpPr>
        <p:spPr>
          <a:xfrm>
            <a:off x="1524681" y="2404545"/>
            <a:ext cx="769257" cy="369332"/>
          </a:xfrm>
          <a:prstGeom prst="rect">
            <a:avLst/>
          </a:prstGeom>
          <a:noFill/>
        </p:spPr>
        <p:txBody>
          <a:bodyPr wrap="square" rtlCol="0">
            <a:spAutoFit/>
          </a:bodyPr>
          <a:lstStyle/>
          <a:p>
            <a:pPr algn="ctr"/>
            <a:r>
              <a:rPr lang="en-US" dirty="0" smtClean="0"/>
              <a:t>a’</a:t>
            </a:r>
            <a:endParaRPr lang="en-US" dirty="0"/>
          </a:p>
        </p:txBody>
      </p:sp>
      <p:sp>
        <p:nvSpPr>
          <p:cNvPr id="66" name="TextBox 65"/>
          <p:cNvSpPr txBox="1"/>
          <p:nvPr/>
        </p:nvSpPr>
        <p:spPr>
          <a:xfrm>
            <a:off x="2995613" y="857250"/>
            <a:ext cx="769257" cy="369332"/>
          </a:xfrm>
          <a:prstGeom prst="rect">
            <a:avLst/>
          </a:prstGeom>
          <a:noFill/>
        </p:spPr>
        <p:txBody>
          <a:bodyPr wrap="square" rtlCol="0">
            <a:spAutoFit/>
          </a:bodyPr>
          <a:lstStyle/>
          <a:p>
            <a:pPr algn="ctr"/>
            <a:r>
              <a:rPr lang="en-US" dirty="0" smtClean="0"/>
              <a:t>b’</a:t>
            </a:r>
            <a:endParaRPr lang="en-US" dirty="0"/>
          </a:p>
        </p:txBody>
      </p:sp>
      <p:sp>
        <p:nvSpPr>
          <p:cNvPr id="67" name="TextBox 66"/>
          <p:cNvSpPr txBox="1"/>
          <p:nvPr/>
        </p:nvSpPr>
        <p:spPr>
          <a:xfrm>
            <a:off x="3526518" y="869712"/>
            <a:ext cx="769257" cy="369332"/>
          </a:xfrm>
          <a:prstGeom prst="rect">
            <a:avLst/>
          </a:prstGeom>
          <a:noFill/>
        </p:spPr>
        <p:txBody>
          <a:bodyPr wrap="square" rtlCol="0">
            <a:spAutoFit/>
          </a:bodyPr>
          <a:lstStyle/>
          <a:p>
            <a:pPr algn="ctr"/>
            <a:r>
              <a:rPr lang="en-US" dirty="0" smtClean="0"/>
              <a:t>b1’</a:t>
            </a:r>
            <a:endParaRPr lang="en-US" dirty="0"/>
          </a:p>
        </p:txBody>
      </p:sp>
      <p:sp>
        <p:nvSpPr>
          <p:cNvPr id="68" name="TextBox 67"/>
          <p:cNvSpPr txBox="1"/>
          <p:nvPr/>
        </p:nvSpPr>
        <p:spPr>
          <a:xfrm>
            <a:off x="3570967" y="3444628"/>
            <a:ext cx="769257" cy="369332"/>
          </a:xfrm>
          <a:prstGeom prst="rect">
            <a:avLst/>
          </a:prstGeom>
          <a:noFill/>
        </p:spPr>
        <p:txBody>
          <a:bodyPr wrap="square" rtlCol="0">
            <a:spAutoFit/>
          </a:bodyPr>
          <a:lstStyle/>
          <a:p>
            <a:pPr algn="ctr"/>
            <a:r>
              <a:rPr lang="en-US" dirty="0" smtClean="0"/>
              <a:t>b1</a:t>
            </a:r>
            <a:endParaRPr lang="en-US" dirty="0"/>
          </a:p>
        </p:txBody>
      </p:sp>
      <p:sp>
        <p:nvSpPr>
          <p:cNvPr id="69" name="TextBox 68"/>
          <p:cNvSpPr txBox="1"/>
          <p:nvPr/>
        </p:nvSpPr>
        <p:spPr>
          <a:xfrm>
            <a:off x="1895475" y="5389045"/>
            <a:ext cx="2574925" cy="646331"/>
          </a:xfrm>
          <a:prstGeom prst="rect">
            <a:avLst/>
          </a:prstGeom>
          <a:noFill/>
        </p:spPr>
        <p:txBody>
          <a:bodyPr wrap="square" rtlCol="0">
            <a:spAutoFit/>
          </a:bodyPr>
          <a:lstStyle/>
          <a:p>
            <a:pPr algn="ctr"/>
            <a:r>
              <a:rPr lang="en-US" dirty="0" smtClean="0"/>
              <a:t>ab = ab1</a:t>
            </a:r>
          </a:p>
          <a:p>
            <a:pPr algn="ctr"/>
            <a:r>
              <a:rPr lang="en-US" dirty="0" smtClean="0"/>
              <a:t>a’b1’ = True Length = AB</a:t>
            </a:r>
            <a:endParaRPr lang="en-US" dirty="0"/>
          </a:p>
        </p:txBody>
      </p:sp>
      <p:sp>
        <p:nvSpPr>
          <p:cNvPr id="70" name="TextBox 69"/>
          <p:cNvSpPr txBox="1"/>
          <p:nvPr/>
        </p:nvSpPr>
        <p:spPr>
          <a:xfrm>
            <a:off x="4857272" y="3403217"/>
            <a:ext cx="769257" cy="369332"/>
          </a:xfrm>
          <a:prstGeom prst="rect">
            <a:avLst/>
          </a:prstGeom>
          <a:noFill/>
        </p:spPr>
        <p:txBody>
          <a:bodyPr wrap="square" rtlCol="0">
            <a:spAutoFit/>
          </a:bodyPr>
          <a:lstStyle/>
          <a:p>
            <a:pPr algn="ctr"/>
            <a:r>
              <a:rPr lang="en-US" dirty="0" smtClean="0"/>
              <a:t>a</a:t>
            </a:r>
            <a:endParaRPr lang="en-US" dirty="0"/>
          </a:p>
        </p:txBody>
      </p:sp>
      <p:sp>
        <p:nvSpPr>
          <p:cNvPr id="71" name="TextBox 70"/>
          <p:cNvSpPr txBox="1"/>
          <p:nvPr/>
        </p:nvSpPr>
        <p:spPr>
          <a:xfrm>
            <a:off x="4854462" y="2411644"/>
            <a:ext cx="769257" cy="369332"/>
          </a:xfrm>
          <a:prstGeom prst="rect">
            <a:avLst/>
          </a:prstGeom>
          <a:noFill/>
        </p:spPr>
        <p:txBody>
          <a:bodyPr wrap="square" rtlCol="0">
            <a:spAutoFit/>
          </a:bodyPr>
          <a:lstStyle/>
          <a:p>
            <a:pPr algn="ctr"/>
            <a:r>
              <a:rPr lang="en-US" dirty="0" smtClean="0"/>
              <a:t>a’</a:t>
            </a:r>
            <a:endParaRPr lang="en-US" dirty="0"/>
          </a:p>
        </p:txBody>
      </p:sp>
      <p:sp>
        <p:nvSpPr>
          <p:cNvPr id="72" name="TextBox 71"/>
          <p:cNvSpPr txBox="1"/>
          <p:nvPr/>
        </p:nvSpPr>
        <p:spPr>
          <a:xfrm>
            <a:off x="6621009" y="1226582"/>
            <a:ext cx="769257" cy="369332"/>
          </a:xfrm>
          <a:prstGeom prst="rect">
            <a:avLst/>
          </a:prstGeom>
          <a:noFill/>
        </p:spPr>
        <p:txBody>
          <a:bodyPr wrap="square" rtlCol="0">
            <a:spAutoFit/>
          </a:bodyPr>
          <a:lstStyle/>
          <a:p>
            <a:pPr algn="ctr"/>
            <a:r>
              <a:rPr lang="en-US" dirty="0" smtClean="0"/>
              <a:t>b’</a:t>
            </a:r>
            <a:endParaRPr lang="en-US" dirty="0"/>
          </a:p>
        </p:txBody>
      </p:sp>
      <p:sp>
        <p:nvSpPr>
          <p:cNvPr id="73" name="TextBox 72"/>
          <p:cNvSpPr txBox="1"/>
          <p:nvPr/>
        </p:nvSpPr>
        <p:spPr>
          <a:xfrm>
            <a:off x="7072588" y="4611288"/>
            <a:ext cx="769257" cy="369332"/>
          </a:xfrm>
          <a:prstGeom prst="rect">
            <a:avLst/>
          </a:prstGeom>
          <a:noFill/>
        </p:spPr>
        <p:txBody>
          <a:bodyPr wrap="square" rtlCol="0">
            <a:spAutoFit/>
          </a:bodyPr>
          <a:lstStyle/>
          <a:p>
            <a:pPr algn="ctr"/>
            <a:r>
              <a:rPr lang="en-US" dirty="0" smtClean="0"/>
              <a:t>b1</a:t>
            </a:r>
            <a:endParaRPr lang="en-US" dirty="0"/>
          </a:p>
        </p:txBody>
      </p:sp>
      <p:sp>
        <p:nvSpPr>
          <p:cNvPr id="75" name="TextBox 74"/>
          <p:cNvSpPr txBox="1"/>
          <p:nvPr/>
        </p:nvSpPr>
        <p:spPr>
          <a:xfrm>
            <a:off x="7146358" y="2372559"/>
            <a:ext cx="769257" cy="369332"/>
          </a:xfrm>
          <a:prstGeom prst="rect">
            <a:avLst/>
          </a:prstGeom>
          <a:noFill/>
        </p:spPr>
        <p:txBody>
          <a:bodyPr wrap="square" rtlCol="0">
            <a:spAutoFit/>
          </a:bodyPr>
          <a:lstStyle/>
          <a:p>
            <a:pPr algn="ctr"/>
            <a:r>
              <a:rPr lang="en-US" dirty="0" smtClean="0"/>
              <a:t>b1’</a:t>
            </a:r>
            <a:endParaRPr lang="en-US" dirty="0"/>
          </a:p>
        </p:txBody>
      </p:sp>
      <p:sp>
        <p:nvSpPr>
          <p:cNvPr id="76" name="TextBox 75"/>
          <p:cNvSpPr txBox="1"/>
          <p:nvPr/>
        </p:nvSpPr>
        <p:spPr>
          <a:xfrm>
            <a:off x="6472125" y="4631388"/>
            <a:ext cx="769257" cy="369332"/>
          </a:xfrm>
          <a:prstGeom prst="rect">
            <a:avLst/>
          </a:prstGeom>
          <a:noFill/>
        </p:spPr>
        <p:txBody>
          <a:bodyPr wrap="square" rtlCol="0">
            <a:spAutoFit/>
          </a:bodyPr>
          <a:lstStyle/>
          <a:p>
            <a:pPr algn="ctr"/>
            <a:r>
              <a:rPr lang="en-US" dirty="0"/>
              <a:t>b</a:t>
            </a:r>
          </a:p>
        </p:txBody>
      </p:sp>
      <p:sp>
        <p:nvSpPr>
          <p:cNvPr id="77" name="TextBox 76"/>
          <p:cNvSpPr txBox="1"/>
          <p:nvPr/>
        </p:nvSpPr>
        <p:spPr>
          <a:xfrm>
            <a:off x="5376522" y="5295899"/>
            <a:ext cx="2574925" cy="646331"/>
          </a:xfrm>
          <a:prstGeom prst="rect">
            <a:avLst/>
          </a:prstGeom>
          <a:noFill/>
        </p:spPr>
        <p:txBody>
          <a:bodyPr wrap="square" rtlCol="0">
            <a:spAutoFit/>
          </a:bodyPr>
          <a:lstStyle/>
          <a:p>
            <a:pPr algn="ctr"/>
            <a:r>
              <a:rPr lang="en-US" dirty="0" err="1" smtClean="0"/>
              <a:t>a’b</a:t>
            </a:r>
            <a:r>
              <a:rPr lang="en-US" dirty="0" smtClean="0"/>
              <a:t>’ = a’b1’</a:t>
            </a:r>
          </a:p>
          <a:p>
            <a:pPr algn="ctr"/>
            <a:r>
              <a:rPr lang="en-US" dirty="0" smtClean="0"/>
              <a:t>ab1 = True Length = AB</a:t>
            </a:r>
            <a:endParaRPr lang="en-US" dirty="0"/>
          </a:p>
        </p:txBody>
      </p:sp>
      <p:sp>
        <p:nvSpPr>
          <p:cNvPr id="78" name="TextBox 77"/>
          <p:cNvSpPr txBox="1"/>
          <p:nvPr/>
        </p:nvSpPr>
        <p:spPr>
          <a:xfrm>
            <a:off x="8317140" y="2349917"/>
            <a:ext cx="769257" cy="369332"/>
          </a:xfrm>
          <a:prstGeom prst="rect">
            <a:avLst/>
          </a:prstGeom>
          <a:noFill/>
        </p:spPr>
        <p:txBody>
          <a:bodyPr wrap="square" rtlCol="0">
            <a:spAutoFit/>
          </a:bodyPr>
          <a:lstStyle/>
          <a:p>
            <a:pPr algn="ctr"/>
            <a:r>
              <a:rPr lang="en-US" dirty="0" smtClean="0"/>
              <a:t>a’</a:t>
            </a:r>
            <a:endParaRPr lang="en-US" dirty="0"/>
          </a:p>
        </p:txBody>
      </p:sp>
      <p:sp>
        <p:nvSpPr>
          <p:cNvPr id="79" name="TextBox 78"/>
          <p:cNvSpPr txBox="1"/>
          <p:nvPr/>
        </p:nvSpPr>
        <p:spPr>
          <a:xfrm>
            <a:off x="8317140" y="3455471"/>
            <a:ext cx="769257" cy="369332"/>
          </a:xfrm>
          <a:prstGeom prst="rect">
            <a:avLst/>
          </a:prstGeom>
          <a:noFill/>
        </p:spPr>
        <p:txBody>
          <a:bodyPr wrap="square" rtlCol="0">
            <a:spAutoFit/>
          </a:bodyPr>
          <a:lstStyle/>
          <a:p>
            <a:pPr algn="ctr"/>
            <a:r>
              <a:rPr lang="en-US" dirty="0" smtClean="0"/>
              <a:t>a</a:t>
            </a:r>
            <a:endParaRPr lang="en-US" dirty="0"/>
          </a:p>
        </p:txBody>
      </p:sp>
      <p:sp>
        <p:nvSpPr>
          <p:cNvPr id="80" name="TextBox 79"/>
          <p:cNvSpPr txBox="1"/>
          <p:nvPr/>
        </p:nvSpPr>
        <p:spPr>
          <a:xfrm>
            <a:off x="10308772" y="904918"/>
            <a:ext cx="769257" cy="369332"/>
          </a:xfrm>
          <a:prstGeom prst="rect">
            <a:avLst/>
          </a:prstGeom>
          <a:noFill/>
        </p:spPr>
        <p:txBody>
          <a:bodyPr wrap="square" rtlCol="0">
            <a:spAutoFit/>
          </a:bodyPr>
          <a:lstStyle/>
          <a:p>
            <a:pPr algn="ctr"/>
            <a:r>
              <a:rPr lang="en-US" dirty="0" smtClean="0"/>
              <a:t>b1’</a:t>
            </a:r>
            <a:endParaRPr lang="en-US" dirty="0"/>
          </a:p>
        </p:txBody>
      </p:sp>
      <p:sp>
        <p:nvSpPr>
          <p:cNvPr id="81" name="TextBox 80"/>
          <p:cNvSpPr txBox="1"/>
          <p:nvPr/>
        </p:nvSpPr>
        <p:spPr>
          <a:xfrm>
            <a:off x="9691688" y="879102"/>
            <a:ext cx="769257" cy="369332"/>
          </a:xfrm>
          <a:prstGeom prst="rect">
            <a:avLst/>
          </a:prstGeom>
          <a:noFill/>
        </p:spPr>
        <p:txBody>
          <a:bodyPr wrap="square" rtlCol="0">
            <a:spAutoFit/>
          </a:bodyPr>
          <a:lstStyle/>
          <a:p>
            <a:pPr algn="ctr"/>
            <a:r>
              <a:rPr lang="en-US" dirty="0" smtClean="0"/>
              <a:t>b’</a:t>
            </a:r>
            <a:endParaRPr lang="en-US" dirty="0"/>
          </a:p>
        </p:txBody>
      </p:sp>
      <p:sp>
        <p:nvSpPr>
          <p:cNvPr id="83" name="TextBox 82"/>
          <p:cNvSpPr txBox="1"/>
          <p:nvPr/>
        </p:nvSpPr>
        <p:spPr>
          <a:xfrm>
            <a:off x="9661865" y="4685167"/>
            <a:ext cx="769257" cy="369332"/>
          </a:xfrm>
          <a:prstGeom prst="rect">
            <a:avLst/>
          </a:prstGeom>
          <a:noFill/>
        </p:spPr>
        <p:txBody>
          <a:bodyPr wrap="square" rtlCol="0">
            <a:spAutoFit/>
          </a:bodyPr>
          <a:lstStyle/>
          <a:p>
            <a:pPr algn="ctr"/>
            <a:r>
              <a:rPr lang="en-US" dirty="0"/>
              <a:t>b</a:t>
            </a:r>
          </a:p>
        </p:txBody>
      </p:sp>
      <p:sp>
        <p:nvSpPr>
          <p:cNvPr id="85" name="TextBox 84"/>
          <p:cNvSpPr txBox="1"/>
          <p:nvPr/>
        </p:nvSpPr>
        <p:spPr>
          <a:xfrm>
            <a:off x="10332584" y="4692732"/>
            <a:ext cx="769257" cy="369332"/>
          </a:xfrm>
          <a:prstGeom prst="rect">
            <a:avLst/>
          </a:prstGeom>
          <a:noFill/>
        </p:spPr>
        <p:txBody>
          <a:bodyPr wrap="square" rtlCol="0">
            <a:spAutoFit/>
          </a:bodyPr>
          <a:lstStyle/>
          <a:p>
            <a:pPr algn="ctr"/>
            <a:r>
              <a:rPr lang="en-US" dirty="0" smtClean="0"/>
              <a:t>b2</a:t>
            </a:r>
            <a:endParaRPr lang="en-US" dirty="0"/>
          </a:p>
        </p:txBody>
      </p:sp>
      <p:sp>
        <p:nvSpPr>
          <p:cNvPr id="87" name="TextBox 86"/>
          <p:cNvSpPr txBox="1"/>
          <p:nvPr/>
        </p:nvSpPr>
        <p:spPr>
          <a:xfrm>
            <a:off x="8317140" y="5282650"/>
            <a:ext cx="3715203" cy="923330"/>
          </a:xfrm>
          <a:prstGeom prst="rect">
            <a:avLst/>
          </a:prstGeom>
          <a:noFill/>
        </p:spPr>
        <p:txBody>
          <a:bodyPr wrap="square" rtlCol="0">
            <a:spAutoFit/>
          </a:bodyPr>
          <a:lstStyle/>
          <a:p>
            <a:pPr algn="ctr"/>
            <a:r>
              <a:rPr lang="en-US" dirty="0" err="1" smtClean="0"/>
              <a:t>a’b</a:t>
            </a:r>
            <a:r>
              <a:rPr lang="en-US" dirty="0" smtClean="0"/>
              <a:t>’ = a’b2’ = length of Front View</a:t>
            </a:r>
          </a:p>
          <a:p>
            <a:pPr algn="ctr"/>
            <a:r>
              <a:rPr lang="en-US" dirty="0" smtClean="0"/>
              <a:t>ab = ab1 = length of Top View</a:t>
            </a:r>
          </a:p>
          <a:p>
            <a:pPr algn="ctr"/>
            <a:r>
              <a:rPr lang="en-US" dirty="0" smtClean="0"/>
              <a:t>ab2 = a’b1’ = True Length = AB</a:t>
            </a:r>
            <a:endParaRPr lang="en-US" dirty="0"/>
          </a:p>
        </p:txBody>
      </p:sp>
      <p:sp>
        <p:nvSpPr>
          <p:cNvPr id="88" name="TextBox 87"/>
          <p:cNvSpPr txBox="1"/>
          <p:nvPr/>
        </p:nvSpPr>
        <p:spPr>
          <a:xfrm>
            <a:off x="10000796" y="3192007"/>
            <a:ext cx="769257" cy="369332"/>
          </a:xfrm>
          <a:prstGeom prst="rect">
            <a:avLst/>
          </a:prstGeom>
          <a:noFill/>
        </p:spPr>
        <p:txBody>
          <a:bodyPr wrap="square" rtlCol="0">
            <a:spAutoFit/>
          </a:bodyPr>
          <a:lstStyle/>
          <a:p>
            <a:pPr algn="ctr"/>
            <a:r>
              <a:rPr lang="en-US" dirty="0" smtClean="0"/>
              <a:t>b1</a:t>
            </a:r>
            <a:endParaRPr lang="en-US" dirty="0"/>
          </a:p>
        </p:txBody>
      </p:sp>
      <p:sp>
        <p:nvSpPr>
          <p:cNvPr id="89" name="TextBox 88"/>
          <p:cNvSpPr txBox="1"/>
          <p:nvPr/>
        </p:nvSpPr>
        <p:spPr>
          <a:xfrm>
            <a:off x="10588626" y="2349778"/>
            <a:ext cx="769257" cy="369332"/>
          </a:xfrm>
          <a:prstGeom prst="rect">
            <a:avLst/>
          </a:prstGeom>
          <a:noFill/>
        </p:spPr>
        <p:txBody>
          <a:bodyPr wrap="square" rtlCol="0">
            <a:spAutoFit/>
          </a:bodyPr>
          <a:lstStyle/>
          <a:p>
            <a:pPr algn="ctr"/>
            <a:r>
              <a:rPr lang="en-US" dirty="0"/>
              <a:t>b</a:t>
            </a:r>
            <a:r>
              <a:rPr lang="en-US" dirty="0" smtClean="0"/>
              <a:t>2’</a:t>
            </a:r>
            <a:endParaRPr lang="en-US" dirty="0"/>
          </a:p>
        </p:txBody>
      </p:sp>
      <p:cxnSp>
        <p:nvCxnSpPr>
          <p:cNvPr id="91" name="Straight Connector 90"/>
          <p:cNvCxnSpPr>
            <a:stCxn id="4" idx="3"/>
          </p:cNvCxnSpPr>
          <p:nvPr/>
        </p:nvCxnSpPr>
        <p:spPr>
          <a:xfrm flipV="1">
            <a:off x="8153400" y="609600"/>
            <a:ext cx="0" cy="5929313"/>
          </a:xfrm>
          <a:prstGeom prst="line">
            <a:avLst/>
          </a:prstGeom>
        </p:spPr>
        <p:style>
          <a:lnRef idx="3">
            <a:schemeClr val="accent2"/>
          </a:lnRef>
          <a:fillRef idx="0">
            <a:schemeClr val="accent2"/>
          </a:fillRef>
          <a:effectRef idx="2">
            <a:schemeClr val="accent2"/>
          </a:effectRef>
          <a:fontRef idx="minor">
            <a:schemeClr val="tx1"/>
          </a:fontRef>
        </p:style>
      </p:cxnSp>
      <p:cxnSp>
        <p:nvCxnSpPr>
          <p:cNvPr id="94" name="Straight Connector 93"/>
          <p:cNvCxnSpPr/>
          <p:nvPr/>
        </p:nvCxnSpPr>
        <p:spPr>
          <a:xfrm>
            <a:off x="8153400" y="595086"/>
            <a:ext cx="3938134" cy="14514"/>
          </a:xfrm>
          <a:prstGeom prst="line">
            <a:avLst/>
          </a:prstGeom>
        </p:spPr>
        <p:style>
          <a:lnRef idx="3">
            <a:schemeClr val="accent2"/>
          </a:lnRef>
          <a:fillRef idx="0">
            <a:schemeClr val="accent2"/>
          </a:fillRef>
          <a:effectRef idx="2">
            <a:schemeClr val="accent2"/>
          </a:effectRef>
          <a:fontRef idx="minor">
            <a:schemeClr val="tx1"/>
          </a:fontRef>
        </p:style>
      </p:cxnSp>
      <p:cxnSp>
        <p:nvCxnSpPr>
          <p:cNvPr id="97" name="Straight Connector 96"/>
          <p:cNvCxnSpPr/>
          <p:nvPr/>
        </p:nvCxnSpPr>
        <p:spPr>
          <a:xfrm flipH="1">
            <a:off x="12030075" y="595086"/>
            <a:ext cx="57150" cy="5943827"/>
          </a:xfrm>
          <a:prstGeom prst="line">
            <a:avLst/>
          </a:prstGeom>
        </p:spPr>
        <p:style>
          <a:lnRef idx="3">
            <a:schemeClr val="accent2"/>
          </a:lnRef>
          <a:fillRef idx="0">
            <a:schemeClr val="accent2"/>
          </a:fillRef>
          <a:effectRef idx="2">
            <a:schemeClr val="accent2"/>
          </a:effectRef>
          <a:fontRef idx="minor">
            <a:schemeClr val="tx1"/>
          </a:fontRef>
        </p:style>
      </p:cxnSp>
      <p:cxnSp>
        <p:nvCxnSpPr>
          <p:cNvPr id="102" name="Straight Connector 101"/>
          <p:cNvCxnSpPr>
            <a:stCxn id="4" idx="3"/>
          </p:cNvCxnSpPr>
          <p:nvPr/>
        </p:nvCxnSpPr>
        <p:spPr>
          <a:xfrm>
            <a:off x="8153400" y="6538913"/>
            <a:ext cx="386340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011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000"/>
                                        <p:tgtEl>
                                          <p:spTgt spid="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1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1000"/>
                                        <p:tgtEl>
                                          <p:spTgt spid="1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500"/>
                                        <p:tgtEl>
                                          <p:spTgt spid="6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1000"/>
                                        <p:tgtEl>
                                          <p:spTgt spid="12"/>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10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up)">
                                      <p:cBhvr>
                                        <p:cTn id="72" dur="10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left)">
                                      <p:cBhvr>
                                        <p:cTn id="77" dur="1000"/>
                                        <p:tgtEl>
                                          <p:spTgt spid="14"/>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wipe(up)">
                                      <p:cBhvr>
                                        <p:cTn id="86" dur="1000"/>
                                        <p:tgtEl>
                                          <p:spTgt spid="1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up)">
                                      <p:cBhvr>
                                        <p:cTn id="91" dur="1000"/>
                                        <p:tgtEl>
                                          <p:spTgt spid="16"/>
                                        </p:tgtEl>
                                      </p:cBhvr>
                                    </p:animEffect>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fade">
                                      <p:cBhvr>
                                        <p:cTn id="95" dur="500"/>
                                        <p:tgtEl>
                                          <p:spTgt spid="6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wipe(down)">
                                      <p:cBhvr>
                                        <p:cTn id="100" dur="1000"/>
                                        <p:tgtEl>
                                          <p:spTgt spid="1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500"/>
                                        <p:tgtEl>
                                          <p:spTgt spid="6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wipe(down)">
                                      <p:cBhvr>
                                        <p:cTn id="109" dur="1000"/>
                                        <p:tgtEl>
                                          <p:spTgt spid="19"/>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69"/>
                                        </p:tgtEl>
                                        <p:attrNameLst>
                                          <p:attrName>style.visibility</p:attrName>
                                        </p:attrNameLst>
                                      </p:cBhvr>
                                      <p:to>
                                        <p:strVal val="visible"/>
                                      </p:to>
                                    </p:set>
                                    <p:animEffect transition="in" filter="fade">
                                      <p:cBhvr>
                                        <p:cTn id="114" dur="1000"/>
                                        <p:tgtEl>
                                          <p:spTgt spid="69"/>
                                        </p:tgtEl>
                                      </p:cBhvr>
                                    </p:animEffect>
                                    <p:anim calcmode="lin" valueType="num">
                                      <p:cBhvr>
                                        <p:cTn id="115" dur="1000" fill="hold"/>
                                        <p:tgtEl>
                                          <p:spTgt spid="69"/>
                                        </p:tgtEl>
                                        <p:attrNameLst>
                                          <p:attrName>ppt_x</p:attrName>
                                        </p:attrNameLst>
                                      </p:cBhvr>
                                      <p:tavLst>
                                        <p:tav tm="0">
                                          <p:val>
                                            <p:strVal val="#ppt_x"/>
                                          </p:val>
                                        </p:tav>
                                        <p:tav tm="100000">
                                          <p:val>
                                            <p:strVal val="#ppt_x"/>
                                          </p:val>
                                        </p:tav>
                                      </p:tavLst>
                                    </p:anim>
                                    <p:anim calcmode="lin" valueType="num">
                                      <p:cBhvr>
                                        <p:cTn id="11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20"/>
                                        </p:tgtEl>
                                        <p:attrNameLst>
                                          <p:attrName>style.visibility</p:attrName>
                                        </p:attrNameLst>
                                      </p:cBhvr>
                                      <p:to>
                                        <p:strVal val="visible"/>
                                      </p:to>
                                    </p:set>
                                    <p:animEffect transition="in" filter="wipe(down)">
                                      <p:cBhvr>
                                        <p:cTn id="121" dur="1000"/>
                                        <p:tgtEl>
                                          <p:spTgt spid="20"/>
                                        </p:tgtEl>
                                      </p:cBhvr>
                                    </p:animEffect>
                                  </p:childTnLst>
                                </p:cTn>
                              </p:par>
                            </p:childTnLst>
                          </p:cTn>
                        </p:par>
                        <p:par>
                          <p:cTn id="122" fill="hold">
                            <p:stCondLst>
                              <p:cond delay="1000"/>
                            </p:stCondLst>
                            <p:childTnLst>
                              <p:par>
                                <p:cTn id="123" presetID="10" presetClass="entr" presetSubtype="0" fill="hold" grpId="0" nodeType="afterEffect">
                                  <p:stCondLst>
                                    <p:cond delay="0"/>
                                  </p:stCondLst>
                                  <p:childTnLst>
                                    <p:set>
                                      <p:cBhvr>
                                        <p:cTn id="124" dur="1" fill="hold">
                                          <p:stCondLst>
                                            <p:cond delay="0"/>
                                          </p:stCondLst>
                                        </p:cTn>
                                        <p:tgtEl>
                                          <p:spTgt spid="70"/>
                                        </p:tgtEl>
                                        <p:attrNameLst>
                                          <p:attrName>style.visibility</p:attrName>
                                        </p:attrNameLst>
                                      </p:cBhvr>
                                      <p:to>
                                        <p:strVal val="visible"/>
                                      </p:to>
                                    </p:set>
                                    <p:animEffect transition="in" filter="fade">
                                      <p:cBhvr>
                                        <p:cTn id="125" dur="500"/>
                                        <p:tgtEl>
                                          <p:spTgt spid="70"/>
                                        </p:tgtEl>
                                      </p:cBhvr>
                                    </p:animEffect>
                                  </p:childTnLst>
                                </p:cTn>
                              </p:par>
                            </p:childTnLst>
                          </p:cTn>
                        </p:par>
                        <p:par>
                          <p:cTn id="126" fill="hold">
                            <p:stCondLst>
                              <p:cond delay="1500"/>
                            </p:stCondLst>
                            <p:childTnLst>
                              <p:par>
                                <p:cTn id="127" presetID="10" presetClass="entr" presetSubtype="0" fill="hold" grpId="0" nodeType="afterEffect">
                                  <p:stCondLst>
                                    <p:cond delay="0"/>
                                  </p:stCondLst>
                                  <p:childTnLst>
                                    <p:set>
                                      <p:cBhvr>
                                        <p:cTn id="128" dur="1" fill="hold">
                                          <p:stCondLst>
                                            <p:cond delay="0"/>
                                          </p:stCondLst>
                                        </p:cTn>
                                        <p:tgtEl>
                                          <p:spTgt spid="71"/>
                                        </p:tgtEl>
                                        <p:attrNameLst>
                                          <p:attrName>style.visibility</p:attrName>
                                        </p:attrNameLst>
                                      </p:cBhvr>
                                      <p:to>
                                        <p:strVal val="visible"/>
                                      </p:to>
                                    </p:set>
                                    <p:animEffect transition="in" filter="fade">
                                      <p:cBhvr>
                                        <p:cTn id="129" dur="500"/>
                                        <p:tgtEl>
                                          <p:spTgt spid="7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grpId="0" nodeType="clickEffect">
                                  <p:stCondLst>
                                    <p:cond delay="0"/>
                                  </p:stCondLst>
                                  <p:childTnLst>
                                    <p:set>
                                      <p:cBhvr>
                                        <p:cTn id="133" dur="1" fill="hold">
                                          <p:stCondLst>
                                            <p:cond delay="0"/>
                                          </p:stCondLst>
                                        </p:cTn>
                                        <p:tgtEl>
                                          <p:spTgt spid="21"/>
                                        </p:tgtEl>
                                        <p:attrNameLst>
                                          <p:attrName>style.visibility</p:attrName>
                                        </p:attrNameLst>
                                      </p:cBhvr>
                                      <p:to>
                                        <p:strVal val="visible"/>
                                      </p:to>
                                    </p:set>
                                    <p:animEffect transition="in" filter="wipe(up)">
                                      <p:cBhvr>
                                        <p:cTn id="134" dur="1000"/>
                                        <p:tgtEl>
                                          <p:spTgt spid="21"/>
                                        </p:tgtEl>
                                      </p:cBhvr>
                                    </p:animEffect>
                                  </p:childTnLst>
                                </p:cTn>
                              </p:par>
                            </p:childTnLst>
                          </p:cTn>
                        </p:par>
                        <p:par>
                          <p:cTn id="135" fill="hold">
                            <p:stCondLst>
                              <p:cond delay="1000"/>
                            </p:stCondLst>
                            <p:childTnLst>
                              <p:par>
                                <p:cTn id="136" presetID="10" presetClass="entr" presetSubtype="0" fill="hold" grpId="0" nodeType="afterEffect">
                                  <p:stCondLst>
                                    <p:cond delay="0"/>
                                  </p:stCondLst>
                                  <p:childTnLst>
                                    <p:set>
                                      <p:cBhvr>
                                        <p:cTn id="137" dur="1" fill="hold">
                                          <p:stCondLst>
                                            <p:cond delay="0"/>
                                          </p:stCondLst>
                                        </p:cTn>
                                        <p:tgtEl>
                                          <p:spTgt spid="73"/>
                                        </p:tgtEl>
                                        <p:attrNameLst>
                                          <p:attrName>style.visibility</p:attrName>
                                        </p:attrNameLst>
                                      </p:cBhvr>
                                      <p:to>
                                        <p:strVal val="visible"/>
                                      </p:to>
                                    </p:set>
                                    <p:animEffect transition="in" filter="fade">
                                      <p:cBhvr>
                                        <p:cTn id="138" dur="500"/>
                                        <p:tgtEl>
                                          <p:spTgt spid="73"/>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fade">
                                      <p:cBhvr>
                                        <p:cTn id="143" dur="500"/>
                                        <p:tgtEl>
                                          <p:spTgt spid="5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fade">
                                      <p:cBhvr>
                                        <p:cTn id="146" dur="500"/>
                                        <p:tgtEl>
                                          <p:spTgt spid="5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fade">
                                      <p:cBhvr>
                                        <p:cTn id="149" dur="500"/>
                                        <p:tgtEl>
                                          <p:spTgt spid="5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60"/>
                                        </p:tgtEl>
                                        <p:attrNameLst>
                                          <p:attrName>style.visibility</p:attrName>
                                        </p:attrNameLst>
                                      </p:cBhvr>
                                      <p:to>
                                        <p:strVal val="visible"/>
                                      </p:to>
                                    </p:set>
                                    <p:animEffect transition="in" filter="fade">
                                      <p:cBhvr>
                                        <p:cTn id="155" dur="500"/>
                                        <p:tgtEl>
                                          <p:spTgt spid="60"/>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2" fill="hold" grpId="0" nodeType="clickEffect">
                                  <p:stCondLst>
                                    <p:cond delay="0"/>
                                  </p:stCondLst>
                                  <p:childTnLst>
                                    <p:set>
                                      <p:cBhvr>
                                        <p:cTn id="159" dur="1" fill="hold">
                                          <p:stCondLst>
                                            <p:cond delay="0"/>
                                          </p:stCondLst>
                                        </p:cTn>
                                        <p:tgtEl>
                                          <p:spTgt spid="24"/>
                                        </p:tgtEl>
                                        <p:attrNameLst>
                                          <p:attrName>style.visibility</p:attrName>
                                        </p:attrNameLst>
                                      </p:cBhvr>
                                      <p:to>
                                        <p:strVal val="visible"/>
                                      </p:to>
                                    </p:set>
                                    <p:animEffect transition="in" filter="wipe(right)">
                                      <p:cBhvr>
                                        <p:cTn id="160" dur="1000"/>
                                        <p:tgtEl>
                                          <p:spTgt spid="24"/>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22"/>
                                        </p:tgtEl>
                                        <p:attrNameLst>
                                          <p:attrName>style.visibility</p:attrName>
                                        </p:attrNameLst>
                                      </p:cBhvr>
                                      <p:to>
                                        <p:strVal val="visible"/>
                                      </p:to>
                                    </p:set>
                                    <p:animEffect transition="in" filter="wipe(down)">
                                      <p:cBhvr>
                                        <p:cTn id="165" dur="1000"/>
                                        <p:tgtEl>
                                          <p:spTgt spid="2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23"/>
                                        </p:tgtEl>
                                        <p:attrNameLst>
                                          <p:attrName>style.visibility</p:attrName>
                                        </p:attrNameLst>
                                      </p:cBhvr>
                                      <p:to>
                                        <p:strVal val="visible"/>
                                      </p:to>
                                    </p:set>
                                    <p:animEffect transition="in" filter="wipe(left)">
                                      <p:cBhvr>
                                        <p:cTn id="170" dur="1000"/>
                                        <p:tgtEl>
                                          <p:spTgt spid="23"/>
                                        </p:tgtEl>
                                      </p:cBhvr>
                                    </p:animEffect>
                                  </p:childTnLst>
                                </p:cTn>
                              </p:par>
                            </p:childTnLst>
                          </p:cTn>
                        </p:par>
                        <p:par>
                          <p:cTn id="171" fill="hold">
                            <p:stCondLst>
                              <p:cond delay="1000"/>
                            </p:stCondLst>
                            <p:childTnLst>
                              <p:par>
                                <p:cTn id="172" presetID="10" presetClass="entr" presetSubtype="0" fill="hold" grpId="0" nodeType="afterEffect">
                                  <p:stCondLst>
                                    <p:cond delay="0"/>
                                  </p:stCondLst>
                                  <p:childTnLst>
                                    <p:set>
                                      <p:cBhvr>
                                        <p:cTn id="173" dur="1" fill="hold">
                                          <p:stCondLst>
                                            <p:cond delay="0"/>
                                          </p:stCondLst>
                                        </p:cTn>
                                        <p:tgtEl>
                                          <p:spTgt spid="75"/>
                                        </p:tgtEl>
                                        <p:attrNameLst>
                                          <p:attrName>style.visibility</p:attrName>
                                        </p:attrNameLst>
                                      </p:cBhvr>
                                      <p:to>
                                        <p:strVal val="visible"/>
                                      </p:to>
                                    </p:set>
                                    <p:animEffect transition="in" filter="fade">
                                      <p:cBhvr>
                                        <p:cTn id="174" dur="500"/>
                                        <p:tgtEl>
                                          <p:spTgt spid="75"/>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25"/>
                                        </p:tgtEl>
                                        <p:attrNameLst>
                                          <p:attrName>style.visibility</p:attrName>
                                        </p:attrNameLst>
                                      </p:cBhvr>
                                      <p:to>
                                        <p:strVal val="visible"/>
                                      </p:to>
                                    </p:set>
                                    <p:animEffect transition="in" filter="wipe(down)">
                                      <p:cBhvr>
                                        <p:cTn id="179" dur="1000"/>
                                        <p:tgtEl>
                                          <p:spTgt spid="25"/>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grpId="0" nodeType="clickEffect">
                                  <p:stCondLst>
                                    <p:cond delay="0"/>
                                  </p:stCondLst>
                                  <p:childTnLst>
                                    <p:set>
                                      <p:cBhvr>
                                        <p:cTn id="183" dur="1" fill="hold">
                                          <p:stCondLst>
                                            <p:cond delay="0"/>
                                          </p:stCondLst>
                                        </p:cTn>
                                        <p:tgtEl>
                                          <p:spTgt spid="27"/>
                                        </p:tgtEl>
                                        <p:attrNameLst>
                                          <p:attrName>style.visibility</p:attrName>
                                        </p:attrNameLst>
                                      </p:cBhvr>
                                      <p:to>
                                        <p:strVal val="visible"/>
                                      </p:to>
                                    </p:set>
                                    <p:animEffect transition="in" filter="wipe(down)">
                                      <p:cBhvr>
                                        <p:cTn id="184" dur="1000"/>
                                        <p:tgtEl>
                                          <p:spTgt spid="27"/>
                                        </p:tgtEl>
                                      </p:cBhvr>
                                    </p:animEffect>
                                  </p:childTnLst>
                                </p:cTn>
                              </p:par>
                            </p:childTnLst>
                          </p:cTn>
                        </p:par>
                        <p:par>
                          <p:cTn id="185" fill="hold">
                            <p:stCondLst>
                              <p:cond delay="1000"/>
                            </p:stCondLst>
                            <p:childTnLst>
                              <p:par>
                                <p:cTn id="186" presetID="10" presetClass="entr" presetSubtype="0" fill="hold" grpId="0" nodeType="afterEffect">
                                  <p:stCondLst>
                                    <p:cond delay="0"/>
                                  </p:stCondLst>
                                  <p:childTnLst>
                                    <p:set>
                                      <p:cBhvr>
                                        <p:cTn id="187" dur="1" fill="hold">
                                          <p:stCondLst>
                                            <p:cond delay="0"/>
                                          </p:stCondLst>
                                        </p:cTn>
                                        <p:tgtEl>
                                          <p:spTgt spid="72"/>
                                        </p:tgtEl>
                                        <p:attrNameLst>
                                          <p:attrName>style.visibility</p:attrName>
                                        </p:attrNameLst>
                                      </p:cBhvr>
                                      <p:to>
                                        <p:strVal val="visible"/>
                                      </p:to>
                                    </p:set>
                                    <p:animEffect transition="in" filter="fade">
                                      <p:cBhvr>
                                        <p:cTn id="188" dur="500"/>
                                        <p:tgtEl>
                                          <p:spTgt spid="72"/>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grpId="0" nodeType="click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up)">
                                      <p:cBhvr>
                                        <p:cTn id="193" dur="1000"/>
                                        <p:tgtEl>
                                          <p:spTgt spid="2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grpId="0" nodeType="clickEffect">
                                  <p:stCondLst>
                                    <p:cond delay="0"/>
                                  </p:stCondLst>
                                  <p:childTnLst>
                                    <p:set>
                                      <p:cBhvr>
                                        <p:cTn id="197" dur="1" fill="hold">
                                          <p:stCondLst>
                                            <p:cond delay="0"/>
                                          </p:stCondLst>
                                        </p:cTn>
                                        <p:tgtEl>
                                          <p:spTgt spid="28"/>
                                        </p:tgtEl>
                                        <p:attrNameLst>
                                          <p:attrName>style.visibility</p:attrName>
                                        </p:attrNameLst>
                                      </p:cBhvr>
                                      <p:to>
                                        <p:strVal val="visible"/>
                                      </p:to>
                                    </p:set>
                                    <p:animEffect transition="in" filter="wipe(up)">
                                      <p:cBhvr>
                                        <p:cTn id="198" dur="1000"/>
                                        <p:tgtEl>
                                          <p:spTgt spid="28"/>
                                        </p:tgtEl>
                                      </p:cBhvr>
                                    </p:animEffect>
                                  </p:childTnLst>
                                </p:cTn>
                              </p:par>
                            </p:childTnLst>
                          </p:cTn>
                        </p:par>
                        <p:par>
                          <p:cTn id="199" fill="hold">
                            <p:stCondLst>
                              <p:cond delay="1000"/>
                            </p:stCondLst>
                            <p:childTnLst>
                              <p:par>
                                <p:cTn id="200" presetID="10" presetClass="entr" presetSubtype="0" fill="hold" grpId="0" nodeType="afterEffect">
                                  <p:stCondLst>
                                    <p:cond delay="0"/>
                                  </p:stCondLst>
                                  <p:childTnLst>
                                    <p:set>
                                      <p:cBhvr>
                                        <p:cTn id="201" dur="1" fill="hold">
                                          <p:stCondLst>
                                            <p:cond delay="0"/>
                                          </p:stCondLst>
                                        </p:cTn>
                                        <p:tgtEl>
                                          <p:spTgt spid="76"/>
                                        </p:tgtEl>
                                        <p:attrNameLst>
                                          <p:attrName>style.visibility</p:attrName>
                                        </p:attrNameLst>
                                      </p:cBhvr>
                                      <p:to>
                                        <p:strVal val="visible"/>
                                      </p:to>
                                    </p:set>
                                    <p:animEffect transition="in" filter="fade">
                                      <p:cBhvr>
                                        <p:cTn id="202" dur="500"/>
                                        <p:tgtEl>
                                          <p:spTgt spid="76"/>
                                        </p:tgtEl>
                                      </p:cBhvr>
                                    </p:animEffect>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77"/>
                                        </p:tgtEl>
                                        <p:attrNameLst>
                                          <p:attrName>style.visibility</p:attrName>
                                        </p:attrNameLst>
                                      </p:cBhvr>
                                      <p:to>
                                        <p:strVal val="visible"/>
                                      </p:to>
                                    </p:set>
                                    <p:animEffect transition="in" filter="fade">
                                      <p:cBhvr>
                                        <p:cTn id="207" dur="1000"/>
                                        <p:tgtEl>
                                          <p:spTgt spid="77"/>
                                        </p:tgtEl>
                                      </p:cBhvr>
                                    </p:animEffect>
                                    <p:anim calcmode="lin" valueType="num">
                                      <p:cBhvr>
                                        <p:cTn id="208" dur="1000" fill="hold"/>
                                        <p:tgtEl>
                                          <p:spTgt spid="77"/>
                                        </p:tgtEl>
                                        <p:attrNameLst>
                                          <p:attrName>ppt_x</p:attrName>
                                        </p:attrNameLst>
                                      </p:cBhvr>
                                      <p:tavLst>
                                        <p:tav tm="0">
                                          <p:val>
                                            <p:strVal val="#ppt_x"/>
                                          </p:val>
                                        </p:tav>
                                        <p:tav tm="100000">
                                          <p:val>
                                            <p:strVal val="#ppt_x"/>
                                          </p:val>
                                        </p:tav>
                                      </p:tavLst>
                                    </p:anim>
                                    <p:anim calcmode="lin" valueType="num">
                                      <p:cBhvr>
                                        <p:cTn id="20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42" presetClass="entr" presetSubtype="0" fill="hold" nodeType="clickEffect">
                                  <p:stCondLst>
                                    <p:cond delay="0"/>
                                  </p:stCondLst>
                                  <p:childTnLst>
                                    <p:set>
                                      <p:cBhvr>
                                        <p:cTn id="213" dur="1" fill="hold">
                                          <p:stCondLst>
                                            <p:cond delay="0"/>
                                          </p:stCondLst>
                                        </p:cTn>
                                        <p:tgtEl>
                                          <p:spTgt spid="94"/>
                                        </p:tgtEl>
                                        <p:attrNameLst>
                                          <p:attrName>style.visibility</p:attrName>
                                        </p:attrNameLst>
                                      </p:cBhvr>
                                      <p:to>
                                        <p:strVal val="visible"/>
                                      </p:to>
                                    </p:set>
                                    <p:animEffect transition="in" filter="fade">
                                      <p:cBhvr>
                                        <p:cTn id="214" dur="1000"/>
                                        <p:tgtEl>
                                          <p:spTgt spid="94"/>
                                        </p:tgtEl>
                                      </p:cBhvr>
                                    </p:animEffect>
                                    <p:anim calcmode="lin" valueType="num">
                                      <p:cBhvr>
                                        <p:cTn id="215" dur="1000" fill="hold"/>
                                        <p:tgtEl>
                                          <p:spTgt spid="94"/>
                                        </p:tgtEl>
                                        <p:attrNameLst>
                                          <p:attrName>ppt_x</p:attrName>
                                        </p:attrNameLst>
                                      </p:cBhvr>
                                      <p:tavLst>
                                        <p:tav tm="0">
                                          <p:val>
                                            <p:strVal val="#ppt_x"/>
                                          </p:val>
                                        </p:tav>
                                        <p:tav tm="100000">
                                          <p:val>
                                            <p:strVal val="#ppt_x"/>
                                          </p:val>
                                        </p:tav>
                                      </p:tavLst>
                                    </p:anim>
                                    <p:anim calcmode="lin" valueType="num">
                                      <p:cBhvr>
                                        <p:cTn id="216" dur="1000" fill="hold"/>
                                        <p:tgtEl>
                                          <p:spTgt spid="94"/>
                                        </p:tgtEl>
                                        <p:attrNameLst>
                                          <p:attrName>ppt_y</p:attrName>
                                        </p:attrNameLst>
                                      </p:cBhvr>
                                      <p:tavLst>
                                        <p:tav tm="0">
                                          <p:val>
                                            <p:strVal val="#ppt_y+.1"/>
                                          </p:val>
                                        </p:tav>
                                        <p:tav tm="100000">
                                          <p:val>
                                            <p:strVal val="#ppt_y"/>
                                          </p:val>
                                        </p:tav>
                                      </p:tavLst>
                                    </p:anim>
                                  </p:childTnLst>
                                </p:cTn>
                              </p:par>
                              <p:par>
                                <p:cTn id="217" presetID="42" presetClass="entr" presetSubtype="0" fill="hold" nodeType="withEffect">
                                  <p:stCondLst>
                                    <p:cond delay="0"/>
                                  </p:stCondLst>
                                  <p:childTnLst>
                                    <p:set>
                                      <p:cBhvr>
                                        <p:cTn id="218" dur="1" fill="hold">
                                          <p:stCondLst>
                                            <p:cond delay="0"/>
                                          </p:stCondLst>
                                        </p:cTn>
                                        <p:tgtEl>
                                          <p:spTgt spid="91"/>
                                        </p:tgtEl>
                                        <p:attrNameLst>
                                          <p:attrName>style.visibility</p:attrName>
                                        </p:attrNameLst>
                                      </p:cBhvr>
                                      <p:to>
                                        <p:strVal val="visible"/>
                                      </p:to>
                                    </p:set>
                                    <p:animEffect transition="in" filter="fade">
                                      <p:cBhvr>
                                        <p:cTn id="219" dur="1000"/>
                                        <p:tgtEl>
                                          <p:spTgt spid="91"/>
                                        </p:tgtEl>
                                      </p:cBhvr>
                                    </p:animEffect>
                                    <p:anim calcmode="lin" valueType="num">
                                      <p:cBhvr>
                                        <p:cTn id="220" dur="1000" fill="hold"/>
                                        <p:tgtEl>
                                          <p:spTgt spid="91"/>
                                        </p:tgtEl>
                                        <p:attrNameLst>
                                          <p:attrName>ppt_x</p:attrName>
                                        </p:attrNameLst>
                                      </p:cBhvr>
                                      <p:tavLst>
                                        <p:tav tm="0">
                                          <p:val>
                                            <p:strVal val="#ppt_x"/>
                                          </p:val>
                                        </p:tav>
                                        <p:tav tm="100000">
                                          <p:val>
                                            <p:strVal val="#ppt_x"/>
                                          </p:val>
                                        </p:tav>
                                      </p:tavLst>
                                    </p:anim>
                                    <p:anim calcmode="lin" valueType="num">
                                      <p:cBhvr>
                                        <p:cTn id="221" dur="1000" fill="hold"/>
                                        <p:tgtEl>
                                          <p:spTgt spid="91"/>
                                        </p:tgtEl>
                                        <p:attrNameLst>
                                          <p:attrName>ppt_y</p:attrName>
                                        </p:attrNameLst>
                                      </p:cBhvr>
                                      <p:tavLst>
                                        <p:tav tm="0">
                                          <p:val>
                                            <p:strVal val="#ppt_y+.1"/>
                                          </p:val>
                                        </p:tav>
                                        <p:tav tm="100000">
                                          <p:val>
                                            <p:strVal val="#ppt_y"/>
                                          </p:val>
                                        </p:tav>
                                      </p:tavLst>
                                    </p:anim>
                                  </p:childTnLst>
                                </p:cTn>
                              </p:par>
                              <p:par>
                                <p:cTn id="222" presetID="42" presetClass="entr" presetSubtype="0" fill="hold" nodeType="withEffect">
                                  <p:stCondLst>
                                    <p:cond delay="0"/>
                                  </p:stCondLst>
                                  <p:childTnLst>
                                    <p:set>
                                      <p:cBhvr>
                                        <p:cTn id="223" dur="1" fill="hold">
                                          <p:stCondLst>
                                            <p:cond delay="0"/>
                                          </p:stCondLst>
                                        </p:cTn>
                                        <p:tgtEl>
                                          <p:spTgt spid="102"/>
                                        </p:tgtEl>
                                        <p:attrNameLst>
                                          <p:attrName>style.visibility</p:attrName>
                                        </p:attrNameLst>
                                      </p:cBhvr>
                                      <p:to>
                                        <p:strVal val="visible"/>
                                      </p:to>
                                    </p:set>
                                    <p:animEffect transition="in" filter="fade">
                                      <p:cBhvr>
                                        <p:cTn id="224" dur="1000"/>
                                        <p:tgtEl>
                                          <p:spTgt spid="102"/>
                                        </p:tgtEl>
                                      </p:cBhvr>
                                    </p:animEffect>
                                    <p:anim calcmode="lin" valueType="num">
                                      <p:cBhvr>
                                        <p:cTn id="225" dur="1000" fill="hold"/>
                                        <p:tgtEl>
                                          <p:spTgt spid="102"/>
                                        </p:tgtEl>
                                        <p:attrNameLst>
                                          <p:attrName>ppt_x</p:attrName>
                                        </p:attrNameLst>
                                      </p:cBhvr>
                                      <p:tavLst>
                                        <p:tav tm="0">
                                          <p:val>
                                            <p:strVal val="#ppt_x"/>
                                          </p:val>
                                        </p:tav>
                                        <p:tav tm="100000">
                                          <p:val>
                                            <p:strVal val="#ppt_x"/>
                                          </p:val>
                                        </p:tav>
                                      </p:tavLst>
                                    </p:anim>
                                    <p:anim calcmode="lin" valueType="num">
                                      <p:cBhvr>
                                        <p:cTn id="226" dur="1000" fill="hold"/>
                                        <p:tgtEl>
                                          <p:spTgt spid="102"/>
                                        </p:tgtEl>
                                        <p:attrNameLst>
                                          <p:attrName>ppt_y</p:attrName>
                                        </p:attrNameLst>
                                      </p:cBhvr>
                                      <p:tavLst>
                                        <p:tav tm="0">
                                          <p:val>
                                            <p:strVal val="#ppt_y+.1"/>
                                          </p:val>
                                        </p:tav>
                                        <p:tav tm="100000">
                                          <p:val>
                                            <p:strVal val="#ppt_y"/>
                                          </p:val>
                                        </p:tav>
                                      </p:tavLst>
                                    </p:anim>
                                  </p:childTnLst>
                                </p:cTn>
                              </p:par>
                              <p:par>
                                <p:cTn id="227" presetID="42" presetClass="entr" presetSubtype="0" fill="hold" nodeType="withEffect">
                                  <p:stCondLst>
                                    <p:cond delay="0"/>
                                  </p:stCondLst>
                                  <p:childTnLst>
                                    <p:set>
                                      <p:cBhvr>
                                        <p:cTn id="228" dur="1" fill="hold">
                                          <p:stCondLst>
                                            <p:cond delay="0"/>
                                          </p:stCondLst>
                                        </p:cTn>
                                        <p:tgtEl>
                                          <p:spTgt spid="97"/>
                                        </p:tgtEl>
                                        <p:attrNameLst>
                                          <p:attrName>style.visibility</p:attrName>
                                        </p:attrNameLst>
                                      </p:cBhvr>
                                      <p:to>
                                        <p:strVal val="visible"/>
                                      </p:to>
                                    </p:set>
                                    <p:animEffect transition="in" filter="fade">
                                      <p:cBhvr>
                                        <p:cTn id="229" dur="1000"/>
                                        <p:tgtEl>
                                          <p:spTgt spid="97"/>
                                        </p:tgtEl>
                                      </p:cBhvr>
                                    </p:animEffect>
                                    <p:anim calcmode="lin" valueType="num">
                                      <p:cBhvr>
                                        <p:cTn id="230" dur="1000" fill="hold"/>
                                        <p:tgtEl>
                                          <p:spTgt spid="97"/>
                                        </p:tgtEl>
                                        <p:attrNameLst>
                                          <p:attrName>ppt_x</p:attrName>
                                        </p:attrNameLst>
                                      </p:cBhvr>
                                      <p:tavLst>
                                        <p:tav tm="0">
                                          <p:val>
                                            <p:strVal val="#ppt_x"/>
                                          </p:val>
                                        </p:tav>
                                        <p:tav tm="100000">
                                          <p:val>
                                            <p:strVal val="#ppt_x"/>
                                          </p:val>
                                        </p:tav>
                                      </p:tavLst>
                                    </p:anim>
                                    <p:anim calcmode="lin" valueType="num">
                                      <p:cBhvr>
                                        <p:cTn id="231"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22" presetClass="entr" presetSubtype="1" fill="hold" grpId="0" nodeType="clickEffect">
                                  <p:stCondLst>
                                    <p:cond delay="0"/>
                                  </p:stCondLst>
                                  <p:childTnLst>
                                    <p:set>
                                      <p:cBhvr>
                                        <p:cTn id="235" dur="1" fill="hold">
                                          <p:stCondLst>
                                            <p:cond delay="0"/>
                                          </p:stCondLst>
                                        </p:cTn>
                                        <p:tgtEl>
                                          <p:spTgt spid="29"/>
                                        </p:tgtEl>
                                        <p:attrNameLst>
                                          <p:attrName>style.visibility</p:attrName>
                                        </p:attrNameLst>
                                      </p:cBhvr>
                                      <p:to>
                                        <p:strVal val="visible"/>
                                      </p:to>
                                    </p:set>
                                    <p:animEffect transition="in" filter="wipe(up)">
                                      <p:cBhvr>
                                        <p:cTn id="236" dur="1000"/>
                                        <p:tgtEl>
                                          <p:spTgt spid="29"/>
                                        </p:tgtEl>
                                      </p:cBhvr>
                                    </p:animEffect>
                                  </p:childTnLst>
                                </p:cTn>
                              </p:par>
                            </p:childTnLst>
                          </p:cTn>
                        </p:par>
                        <p:par>
                          <p:cTn id="237" fill="hold">
                            <p:stCondLst>
                              <p:cond delay="1000"/>
                            </p:stCondLst>
                            <p:childTnLst>
                              <p:par>
                                <p:cTn id="238" presetID="10" presetClass="entr" presetSubtype="0" fill="hold" grpId="0" nodeType="afterEffect">
                                  <p:stCondLst>
                                    <p:cond delay="0"/>
                                  </p:stCondLst>
                                  <p:childTnLst>
                                    <p:set>
                                      <p:cBhvr>
                                        <p:cTn id="239" dur="1" fill="hold">
                                          <p:stCondLst>
                                            <p:cond delay="0"/>
                                          </p:stCondLst>
                                        </p:cTn>
                                        <p:tgtEl>
                                          <p:spTgt spid="78"/>
                                        </p:tgtEl>
                                        <p:attrNameLst>
                                          <p:attrName>style.visibility</p:attrName>
                                        </p:attrNameLst>
                                      </p:cBhvr>
                                      <p:to>
                                        <p:strVal val="visible"/>
                                      </p:to>
                                    </p:set>
                                    <p:animEffect transition="in" filter="fade">
                                      <p:cBhvr>
                                        <p:cTn id="240" dur="500"/>
                                        <p:tgtEl>
                                          <p:spTgt spid="78"/>
                                        </p:tgtEl>
                                      </p:cBhvr>
                                    </p:animEffect>
                                  </p:childTnLst>
                                </p:cTn>
                              </p:par>
                            </p:childTnLst>
                          </p:cTn>
                        </p:par>
                        <p:par>
                          <p:cTn id="241" fill="hold">
                            <p:stCondLst>
                              <p:cond delay="1500"/>
                            </p:stCondLst>
                            <p:childTnLst>
                              <p:par>
                                <p:cTn id="242" presetID="10" presetClass="entr" presetSubtype="0" fill="hold" grpId="0" nodeType="afterEffect">
                                  <p:stCondLst>
                                    <p:cond delay="0"/>
                                  </p:stCondLst>
                                  <p:childTnLst>
                                    <p:set>
                                      <p:cBhvr>
                                        <p:cTn id="243" dur="1" fill="hold">
                                          <p:stCondLst>
                                            <p:cond delay="0"/>
                                          </p:stCondLst>
                                        </p:cTn>
                                        <p:tgtEl>
                                          <p:spTgt spid="79"/>
                                        </p:tgtEl>
                                        <p:attrNameLst>
                                          <p:attrName>style.visibility</p:attrName>
                                        </p:attrNameLst>
                                      </p:cBhvr>
                                      <p:to>
                                        <p:strVal val="visible"/>
                                      </p:to>
                                    </p:set>
                                    <p:animEffect transition="in" filter="fade">
                                      <p:cBhvr>
                                        <p:cTn id="244" dur="500"/>
                                        <p:tgtEl>
                                          <p:spTgt spid="79"/>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4" fill="hold" grpId="0" nodeType="clickEffect">
                                  <p:stCondLst>
                                    <p:cond delay="0"/>
                                  </p:stCondLst>
                                  <p:childTnLst>
                                    <p:set>
                                      <p:cBhvr>
                                        <p:cTn id="248" dur="1" fill="hold">
                                          <p:stCondLst>
                                            <p:cond delay="0"/>
                                          </p:stCondLst>
                                        </p:cTn>
                                        <p:tgtEl>
                                          <p:spTgt spid="33"/>
                                        </p:tgtEl>
                                        <p:attrNameLst>
                                          <p:attrName>style.visibility</p:attrName>
                                        </p:attrNameLst>
                                      </p:cBhvr>
                                      <p:to>
                                        <p:strVal val="visible"/>
                                      </p:to>
                                    </p:set>
                                    <p:animEffect transition="in" filter="wipe(down)">
                                      <p:cBhvr>
                                        <p:cTn id="249" dur="1000"/>
                                        <p:tgtEl>
                                          <p:spTgt spid="33"/>
                                        </p:tgtEl>
                                      </p:cBhvr>
                                    </p:animEffect>
                                  </p:childTnLst>
                                </p:cTn>
                              </p:par>
                            </p:childTnLst>
                          </p:cTn>
                        </p:par>
                        <p:par>
                          <p:cTn id="250" fill="hold">
                            <p:stCondLst>
                              <p:cond delay="1000"/>
                            </p:stCondLst>
                            <p:childTnLst>
                              <p:par>
                                <p:cTn id="251" presetID="10" presetClass="entr" presetSubtype="0" fill="hold" grpId="0" nodeType="afterEffect">
                                  <p:stCondLst>
                                    <p:cond delay="0"/>
                                  </p:stCondLst>
                                  <p:childTnLst>
                                    <p:set>
                                      <p:cBhvr>
                                        <p:cTn id="252" dur="1" fill="hold">
                                          <p:stCondLst>
                                            <p:cond delay="0"/>
                                          </p:stCondLst>
                                        </p:cTn>
                                        <p:tgtEl>
                                          <p:spTgt spid="80"/>
                                        </p:tgtEl>
                                        <p:attrNameLst>
                                          <p:attrName>style.visibility</p:attrName>
                                        </p:attrNameLst>
                                      </p:cBhvr>
                                      <p:to>
                                        <p:strVal val="visible"/>
                                      </p:to>
                                    </p:set>
                                    <p:animEffect transition="in" filter="fade">
                                      <p:cBhvr>
                                        <p:cTn id="253" dur="500"/>
                                        <p:tgtEl>
                                          <p:spTgt spid="80"/>
                                        </p:tgtEl>
                                      </p:cBhvr>
                                    </p:animEffec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44"/>
                                        </p:tgtEl>
                                        <p:attrNameLst>
                                          <p:attrName>style.visibility</p:attrName>
                                        </p:attrNameLst>
                                      </p:cBhvr>
                                      <p:to>
                                        <p:strVal val="visible"/>
                                      </p:to>
                                    </p:set>
                                    <p:animEffect transition="in" filter="fade">
                                      <p:cBhvr>
                                        <p:cTn id="258" dur="500"/>
                                        <p:tgtEl>
                                          <p:spTgt spid="44"/>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42"/>
                                        </p:tgtEl>
                                        <p:attrNameLst>
                                          <p:attrName>style.visibility</p:attrName>
                                        </p:attrNameLst>
                                      </p:cBhvr>
                                      <p:to>
                                        <p:strVal val="visible"/>
                                      </p:to>
                                    </p:set>
                                    <p:animEffect transition="in" filter="fade">
                                      <p:cBhvr>
                                        <p:cTn id="261" dur="500"/>
                                        <p:tgtEl>
                                          <p:spTgt spid="42"/>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43"/>
                                        </p:tgtEl>
                                        <p:attrNameLst>
                                          <p:attrName>style.visibility</p:attrName>
                                        </p:attrNameLst>
                                      </p:cBhvr>
                                      <p:to>
                                        <p:strVal val="visible"/>
                                      </p:to>
                                    </p:set>
                                    <p:animEffect transition="in" filter="fade">
                                      <p:cBhvr>
                                        <p:cTn id="264" dur="500"/>
                                        <p:tgtEl>
                                          <p:spTgt spid="43"/>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41"/>
                                        </p:tgtEl>
                                        <p:attrNameLst>
                                          <p:attrName>style.visibility</p:attrName>
                                        </p:attrNameLst>
                                      </p:cBhvr>
                                      <p:to>
                                        <p:strVal val="visible"/>
                                      </p:to>
                                    </p:set>
                                    <p:animEffect transition="in" filter="fade">
                                      <p:cBhvr>
                                        <p:cTn id="267" dur="500"/>
                                        <p:tgtEl>
                                          <p:spTgt spid="41"/>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45"/>
                                        </p:tgtEl>
                                        <p:attrNameLst>
                                          <p:attrName>style.visibility</p:attrName>
                                        </p:attrNameLst>
                                      </p:cBhvr>
                                      <p:to>
                                        <p:strVal val="visible"/>
                                      </p:to>
                                    </p:set>
                                    <p:animEffect transition="in" filter="fade">
                                      <p:cBhvr>
                                        <p:cTn id="270" dur="500"/>
                                        <p:tgtEl>
                                          <p:spTgt spid="45"/>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2" fill="hold" grpId="0" nodeType="clickEffect">
                                  <p:stCondLst>
                                    <p:cond delay="0"/>
                                  </p:stCondLst>
                                  <p:childTnLst>
                                    <p:set>
                                      <p:cBhvr>
                                        <p:cTn id="274" dur="1" fill="hold">
                                          <p:stCondLst>
                                            <p:cond delay="0"/>
                                          </p:stCondLst>
                                        </p:cTn>
                                        <p:tgtEl>
                                          <p:spTgt spid="35"/>
                                        </p:tgtEl>
                                        <p:attrNameLst>
                                          <p:attrName>style.visibility</p:attrName>
                                        </p:attrNameLst>
                                      </p:cBhvr>
                                      <p:to>
                                        <p:strVal val="visible"/>
                                      </p:to>
                                    </p:set>
                                    <p:animEffect transition="in" filter="wipe(right)">
                                      <p:cBhvr>
                                        <p:cTn id="275" dur="1000"/>
                                        <p:tgtEl>
                                          <p:spTgt spid="35"/>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1" fill="hold" grpId="0" nodeType="clickEffect">
                                  <p:stCondLst>
                                    <p:cond delay="0"/>
                                  </p:stCondLst>
                                  <p:childTnLst>
                                    <p:set>
                                      <p:cBhvr>
                                        <p:cTn id="279" dur="1" fill="hold">
                                          <p:stCondLst>
                                            <p:cond delay="0"/>
                                          </p:stCondLst>
                                        </p:cTn>
                                        <p:tgtEl>
                                          <p:spTgt spid="30"/>
                                        </p:tgtEl>
                                        <p:attrNameLst>
                                          <p:attrName>style.visibility</p:attrName>
                                        </p:attrNameLst>
                                      </p:cBhvr>
                                      <p:to>
                                        <p:strVal val="visible"/>
                                      </p:to>
                                    </p:set>
                                    <p:animEffect transition="in" filter="wipe(up)">
                                      <p:cBhvr>
                                        <p:cTn id="280" dur="1000"/>
                                        <p:tgtEl>
                                          <p:spTgt spid="30"/>
                                        </p:tgtEl>
                                      </p:cBhvr>
                                    </p:animEffect>
                                  </p:childTnLst>
                                </p:cTn>
                              </p:par>
                            </p:childTnLst>
                          </p:cTn>
                        </p:par>
                        <p:par>
                          <p:cTn id="281" fill="hold">
                            <p:stCondLst>
                              <p:cond delay="1000"/>
                            </p:stCondLst>
                            <p:childTnLst>
                              <p:par>
                                <p:cTn id="282" presetID="10" presetClass="entr" presetSubtype="0" fill="hold" grpId="0" nodeType="afterEffect">
                                  <p:stCondLst>
                                    <p:cond delay="0"/>
                                  </p:stCondLst>
                                  <p:childTnLst>
                                    <p:set>
                                      <p:cBhvr>
                                        <p:cTn id="283" dur="1" fill="hold">
                                          <p:stCondLst>
                                            <p:cond delay="0"/>
                                          </p:stCondLst>
                                        </p:cTn>
                                        <p:tgtEl>
                                          <p:spTgt spid="85"/>
                                        </p:tgtEl>
                                        <p:attrNameLst>
                                          <p:attrName>style.visibility</p:attrName>
                                        </p:attrNameLst>
                                      </p:cBhvr>
                                      <p:to>
                                        <p:strVal val="visible"/>
                                      </p:to>
                                    </p:set>
                                    <p:animEffect transition="in" filter="fade">
                                      <p:cBhvr>
                                        <p:cTn id="284" dur="500"/>
                                        <p:tgtEl>
                                          <p:spTgt spid="85"/>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ntr" presetSubtype="0" fill="hold" grpId="0" nodeType="clickEffect">
                                  <p:stCondLst>
                                    <p:cond delay="0"/>
                                  </p:stCondLst>
                                  <p:childTnLst>
                                    <p:set>
                                      <p:cBhvr>
                                        <p:cTn id="288" dur="1" fill="hold">
                                          <p:stCondLst>
                                            <p:cond delay="0"/>
                                          </p:stCondLst>
                                        </p:cTn>
                                        <p:tgtEl>
                                          <p:spTgt spid="49"/>
                                        </p:tgtEl>
                                        <p:attrNameLst>
                                          <p:attrName>style.visibility</p:attrName>
                                        </p:attrNameLst>
                                      </p:cBhvr>
                                      <p:to>
                                        <p:strVal val="visible"/>
                                      </p:to>
                                    </p:set>
                                    <p:animEffect transition="in" filter="fade">
                                      <p:cBhvr>
                                        <p:cTn id="289" dur="500"/>
                                        <p:tgtEl>
                                          <p:spTgt spid="49"/>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47"/>
                                        </p:tgtEl>
                                        <p:attrNameLst>
                                          <p:attrName>style.visibility</p:attrName>
                                        </p:attrNameLst>
                                      </p:cBhvr>
                                      <p:to>
                                        <p:strVal val="visible"/>
                                      </p:to>
                                    </p:set>
                                    <p:animEffect transition="in" filter="fade">
                                      <p:cBhvr>
                                        <p:cTn id="292" dur="500"/>
                                        <p:tgtEl>
                                          <p:spTgt spid="47"/>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48"/>
                                        </p:tgtEl>
                                        <p:attrNameLst>
                                          <p:attrName>style.visibility</p:attrName>
                                        </p:attrNameLst>
                                      </p:cBhvr>
                                      <p:to>
                                        <p:strVal val="visible"/>
                                      </p:to>
                                    </p:set>
                                    <p:animEffect transition="in" filter="fade">
                                      <p:cBhvr>
                                        <p:cTn id="295" dur="500"/>
                                        <p:tgtEl>
                                          <p:spTgt spid="48"/>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46"/>
                                        </p:tgtEl>
                                        <p:attrNameLst>
                                          <p:attrName>style.visibility</p:attrName>
                                        </p:attrNameLst>
                                      </p:cBhvr>
                                      <p:to>
                                        <p:strVal val="visible"/>
                                      </p:to>
                                    </p:set>
                                    <p:animEffect transition="in" filter="fade">
                                      <p:cBhvr>
                                        <p:cTn id="298" dur="500"/>
                                        <p:tgtEl>
                                          <p:spTgt spid="46"/>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50"/>
                                        </p:tgtEl>
                                        <p:attrNameLst>
                                          <p:attrName>style.visibility</p:attrName>
                                        </p:attrNameLst>
                                      </p:cBhvr>
                                      <p:to>
                                        <p:strVal val="visible"/>
                                      </p:to>
                                    </p:set>
                                    <p:animEffect transition="in" filter="fade">
                                      <p:cBhvr>
                                        <p:cTn id="301" dur="500"/>
                                        <p:tgtEl>
                                          <p:spTgt spid="50"/>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2" fill="hold" grpId="0" nodeType="clickEffect">
                                  <p:stCondLst>
                                    <p:cond delay="0"/>
                                  </p:stCondLst>
                                  <p:childTnLst>
                                    <p:set>
                                      <p:cBhvr>
                                        <p:cTn id="305" dur="1" fill="hold">
                                          <p:stCondLst>
                                            <p:cond delay="0"/>
                                          </p:stCondLst>
                                        </p:cTn>
                                        <p:tgtEl>
                                          <p:spTgt spid="32"/>
                                        </p:tgtEl>
                                        <p:attrNameLst>
                                          <p:attrName>style.visibility</p:attrName>
                                        </p:attrNameLst>
                                      </p:cBhvr>
                                      <p:to>
                                        <p:strVal val="visible"/>
                                      </p:to>
                                    </p:set>
                                    <p:animEffect transition="in" filter="wipe(right)">
                                      <p:cBhvr>
                                        <p:cTn id="306" dur="1000"/>
                                        <p:tgtEl>
                                          <p:spTgt spid="32"/>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1" fill="hold" grpId="0" nodeType="clickEffect">
                                  <p:stCondLst>
                                    <p:cond delay="0"/>
                                  </p:stCondLst>
                                  <p:childTnLst>
                                    <p:set>
                                      <p:cBhvr>
                                        <p:cTn id="310" dur="1" fill="hold">
                                          <p:stCondLst>
                                            <p:cond delay="0"/>
                                          </p:stCondLst>
                                        </p:cTn>
                                        <p:tgtEl>
                                          <p:spTgt spid="34"/>
                                        </p:tgtEl>
                                        <p:attrNameLst>
                                          <p:attrName>style.visibility</p:attrName>
                                        </p:attrNameLst>
                                      </p:cBhvr>
                                      <p:to>
                                        <p:strVal val="visible"/>
                                      </p:to>
                                    </p:set>
                                    <p:animEffect transition="in" filter="wipe(up)">
                                      <p:cBhvr>
                                        <p:cTn id="311" dur="1000"/>
                                        <p:tgtEl>
                                          <p:spTgt spid="34"/>
                                        </p:tgtEl>
                                      </p:cBhvr>
                                    </p:animEffect>
                                  </p:childTnLst>
                                </p:cTn>
                              </p:par>
                            </p:childTnLst>
                          </p:cTn>
                        </p:par>
                        <p:par>
                          <p:cTn id="312" fill="hold">
                            <p:stCondLst>
                              <p:cond delay="1000"/>
                            </p:stCondLst>
                            <p:childTnLst>
                              <p:par>
                                <p:cTn id="313" presetID="10" presetClass="entr" presetSubtype="0" fill="hold" grpId="0" nodeType="afterEffect">
                                  <p:stCondLst>
                                    <p:cond delay="0"/>
                                  </p:stCondLst>
                                  <p:childTnLst>
                                    <p:set>
                                      <p:cBhvr>
                                        <p:cTn id="314" dur="1" fill="hold">
                                          <p:stCondLst>
                                            <p:cond delay="0"/>
                                          </p:stCondLst>
                                        </p:cTn>
                                        <p:tgtEl>
                                          <p:spTgt spid="88"/>
                                        </p:tgtEl>
                                        <p:attrNameLst>
                                          <p:attrName>style.visibility</p:attrName>
                                        </p:attrNameLst>
                                      </p:cBhvr>
                                      <p:to>
                                        <p:strVal val="visible"/>
                                      </p:to>
                                    </p:set>
                                    <p:animEffect transition="in" filter="fade">
                                      <p:cBhvr>
                                        <p:cTn id="315" dur="500"/>
                                        <p:tgtEl>
                                          <p:spTgt spid="88"/>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1" fill="hold" grpId="0" nodeType="clickEffect">
                                  <p:stCondLst>
                                    <p:cond delay="0"/>
                                  </p:stCondLst>
                                  <p:childTnLst>
                                    <p:set>
                                      <p:cBhvr>
                                        <p:cTn id="319" dur="1" fill="hold">
                                          <p:stCondLst>
                                            <p:cond delay="0"/>
                                          </p:stCondLst>
                                        </p:cTn>
                                        <p:tgtEl>
                                          <p:spTgt spid="36"/>
                                        </p:tgtEl>
                                        <p:attrNameLst>
                                          <p:attrName>style.visibility</p:attrName>
                                        </p:attrNameLst>
                                      </p:cBhvr>
                                      <p:to>
                                        <p:strVal val="visible"/>
                                      </p:to>
                                    </p:set>
                                    <p:animEffect transition="in" filter="wipe(up)">
                                      <p:cBhvr>
                                        <p:cTn id="320" dur="1000"/>
                                        <p:tgtEl>
                                          <p:spTgt spid="36"/>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1" fill="hold" grpId="0" nodeType="clickEffect">
                                  <p:stCondLst>
                                    <p:cond delay="0"/>
                                  </p:stCondLst>
                                  <p:childTnLst>
                                    <p:set>
                                      <p:cBhvr>
                                        <p:cTn id="324" dur="1" fill="hold">
                                          <p:stCondLst>
                                            <p:cond delay="0"/>
                                          </p:stCondLst>
                                        </p:cTn>
                                        <p:tgtEl>
                                          <p:spTgt spid="40"/>
                                        </p:tgtEl>
                                        <p:attrNameLst>
                                          <p:attrName>style.visibility</p:attrName>
                                        </p:attrNameLst>
                                      </p:cBhvr>
                                      <p:to>
                                        <p:strVal val="visible"/>
                                      </p:to>
                                    </p:set>
                                    <p:animEffect transition="in" filter="wipe(up)">
                                      <p:cBhvr>
                                        <p:cTn id="325" dur="1000"/>
                                        <p:tgtEl>
                                          <p:spTgt spid="40"/>
                                        </p:tgtEl>
                                      </p:cBhvr>
                                    </p:animEffect>
                                  </p:childTnLst>
                                </p:cTn>
                              </p:par>
                            </p:childTnLst>
                          </p:cTn>
                        </p:par>
                        <p:par>
                          <p:cTn id="326" fill="hold">
                            <p:stCondLst>
                              <p:cond delay="1000"/>
                            </p:stCondLst>
                            <p:childTnLst>
                              <p:par>
                                <p:cTn id="327" presetID="10" presetClass="entr" presetSubtype="0" fill="hold" grpId="0" nodeType="afterEffect">
                                  <p:stCondLst>
                                    <p:cond delay="0"/>
                                  </p:stCondLst>
                                  <p:childTnLst>
                                    <p:set>
                                      <p:cBhvr>
                                        <p:cTn id="328" dur="1" fill="hold">
                                          <p:stCondLst>
                                            <p:cond delay="0"/>
                                          </p:stCondLst>
                                        </p:cTn>
                                        <p:tgtEl>
                                          <p:spTgt spid="83"/>
                                        </p:tgtEl>
                                        <p:attrNameLst>
                                          <p:attrName>style.visibility</p:attrName>
                                        </p:attrNameLst>
                                      </p:cBhvr>
                                      <p:to>
                                        <p:strVal val="visible"/>
                                      </p:to>
                                    </p:set>
                                    <p:animEffect transition="in" filter="fade">
                                      <p:cBhvr>
                                        <p:cTn id="329" dur="500"/>
                                        <p:tgtEl>
                                          <p:spTgt spid="83"/>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4" fill="hold" grpId="0" nodeType="clickEffect">
                                  <p:stCondLst>
                                    <p:cond delay="0"/>
                                  </p:stCondLst>
                                  <p:childTnLst>
                                    <p:set>
                                      <p:cBhvr>
                                        <p:cTn id="333" dur="1" fill="hold">
                                          <p:stCondLst>
                                            <p:cond delay="0"/>
                                          </p:stCondLst>
                                        </p:cTn>
                                        <p:tgtEl>
                                          <p:spTgt spid="38"/>
                                        </p:tgtEl>
                                        <p:attrNameLst>
                                          <p:attrName>style.visibility</p:attrName>
                                        </p:attrNameLst>
                                      </p:cBhvr>
                                      <p:to>
                                        <p:strVal val="visible"/>
                                      </p:to>
                                    </p:set>
                                    <p:animEffect transition="in" filter="wipe(down)">
                                      <p:cBhvr>
                                        <p:cTn id="334" dur="1000"/>
                                        <p:tgtEl>
                                          <p:spTgt spid="38"/>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4" fill="hold" grpId="0" nodeType="clickEffect">
                                  <p:stCondLst>
                                    <p:cond delay="0"/>
                                  </p:stCondLst>
                                  <p:childTnLst>
                                    <p:set>
                                      <p:cBhvr>
                                        <p:cTn id="338" dur="1" fill="hold">
                                          <p:stCondLst>
                                            <p:cond delay="0"/>
                                          </p:stCondLst>
                                        </p:cTn>
                                        <p:tgtEl>
                                          <p:spTgt spid="31"/>
                                        </p:tgtEl>
                                        <p:attrNameLst>
                                          <p:attrName>style.visibility</p:attrName>
                                        </p:attrNameLst>
                                      </p:cBhvr>
                                      <p:to>
                                        <p:strVal val="visible"/>
                                      </p:to>
                                    </p:set>
                                    <p:animEffect transition="in" filter="wipe(down)">
                                      <p:cBhvr>
                                        <p:cTn id="339" dur="1000"/>
                                        <p:tgtEl>
                                          <p:spTgt spid="31"/>
                                        </p:tgtEl>
                                      </p:cBhvr>
                                    </p:animEffect>
                                  </p:childTnLst>
                                </p:cTn>
                              </p:par>
                            </p:childTnLst>
                          </p:cTn>
                        </p:par>
                        <p:par>
                          <p:cTn id="340" fill="hold">
                            <p:stCondLst>
                              <p:cond delay="1000"/>
                            </p:stCondLst>
                            <p:childTnLst>
                              <p:par>
                                <p:cTn id="341" presetID="10" presetClass="entr" presetSubtype="0" fill="hold" grpId="0" nodeType="afterEffect">
                                  <p:stCondLst>
                                    <p:cond delay="0"/>
                                  </p:stCondLst>
                                  <p:childTnLst>
                                    <p:set>
                                      <p:cBhvr>
                                        <p:cTn id="342" dur="1" fill="hold">
                                          <p:stCondLst>
                                            <p:cond delay="0"/>
                                          </p:stCondLst>
                                        </p:cTn>
                                        <p:tgtEl>
                                          <p:spTgt spid="89"/>
                                        </p:tgtEl>
                                        <p:attrNameLst>
                                          <p:attrName>style.visibility</p:attrName>
                                        </p:attrNameLst>
                                      </p:cBhvr>
                                      <p:to>
                                        <p:strVal val="visible"/>
                                      </p:to>
                                    </p:set>
                                    <p:animEffect transition="in" filter="fade">
                                      <p:cBhvr>
                                        <p:cTn id="343" dur="500"/>
                                        <p:tgtEl>
                                          <p:spTgt spid="89"/>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4" fill="hold" grpId="0" nodeType="clickEffect">
                                  <p:stCondLst>
                                    <p:cond delay="0"/>
                                  </p:stCondLst>
                                  <p:childTnLst>
                                    <p:set>
                                      <p:cBhvr>
                                        <p:cTn id="347" dur="1" fill="hold">
                                          <p:stCondLst>
                                            <p:cond delay="0"/>
                                          </p:stCondLst>
                                        </p:cTn>
                                        <p:tgtEl>
                                          <p:spTgt spid="37"/>
                                        </p:tgtEl>
                                        <p:attrNameLst>
                                          <p:attrName>style.visibility</p:attrName>
                                        </p:attrNameLst>
                                      </p:cBhvr>
                                      <p:to>
                                        <p:strVal val="visible"/>
                                      </p:to>
                                    </p:set>
                                    <p:animEffect transition="in" filter="wipe(down)">
                                      <p:cBhvr>
                                        <p:cTn id="348" dur="1000"/>
                                        <p:tgtEl>
                                          <p:spTgt spid="37"/>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4" fill="hold" grpId="0" nodeType="clickEffect">
                                  <p:stCondLst>
                                    <p:cond delay="0"/>
                                  </p:stCondLst>
                                  <p:childTnLst>
                                    <p:set>
                                      <p:cBhvr>
                                        <p:cTn id="352" dur="1" fill="hold">
                                          <p:stCondLst>
                                            <p:cond delay="0"/>
                                          </p:stCondLst>
                                        </p:cTn>
                                        <p:tgtEl>
                                          <p:spTgt spid="39"/>
                                        </p:tgtEl>
                                        <p:attrNameLst>
                                          <p:attrName>style.visibility</p:attrName>
                                        </p:attrNameLst>
                                      </p:cBhvr>
                                      <p:to>
                                        <p:strVal val="visible"/>
                                      </p:to>
                                    </p:set>
                                    <p:animEffect transition="in" filter="wipe(down)">
                                      <p:cBhvr>
                                        <p:cTn id="353" dur="1000"/>
                                        <p:tgtEl>
                                          <p:spTgt spid="39"/>
                                        </p:tgtEl>
                                      </p:cBhvr>
                                    </p:animEffect>
                                  </p:childTnLst>
                                </p:cTn>
                              </p:par>
                            </p:childTnLst>
                          </p:cTn>
                        </p:par>
                        <p:par>
                          <p:cTn id="354" fill="hold">
                            <p:stCondLst>
                              <p:cond delay="1000"/>
                            </p:stCondLst>
                            <p:childTnLst>
                              <p:par>
                                <p:cTn id="355" presetID="10" presetClass="entr" presetSubtype="0" fill="hold" grpId="0" nodeType="afterEffect">
                                  <p:stCondLst>
                                    <p:cond delay="0"/>
                                  </p:stCondLst>
                                  <p:childTnLst>
                                    <p:set>
                                      <p:cBhvr>
                                        <p:cTn id="356" dur="1" fill="hold">
                                          <p:stCondLst>
                                            <p:cond delay="0"/>
                                          </p:stCondLst>
                                        </p:cTn>
                                        <p:tgtEl>
                                          <p:spTgt spid="81"/>
                                        </p:tgtEl>
                                        <p:attrNameLst>
                                          <p:attrName>style.visibility</p:attrName>
                                        </p:attrNameLst>
                                      </p:cBhvr>
                                      <p:to>
                                        <p:strVal val="visible"/>
                                      </p:to>
                                    </p:set>
                                    <p:animEffect transition="in" filter="fade">
                                      <p:cBhvr>
                                        <p:cTn id="357" dur="500"/>
                                        <p:tgtEl>
                                          <p:spTgt spid="81"/>
                                        </p:tgtEl>
                                      </p:cBhvr>
                                    </p:animEffect>
                                  </p:childTnLst>
                                </p:cTn>
                              </p:par>
                            </p:childTnLst>
                          </p:cTn>
                        </p:par>
                      </p:childTnLst>
                    </p:cTn>
                  </p:par>
                  <p:par>
                    <p:cTn id="358" fill="hold">
                      <p:stCondLst>
                        <p:cond delay="indefinite"/>
                      </p:stCondLst>
                      <p:childTnLst>
                        <p:par>
                          <p:cTn id="359" fill="hold">
                            <p:stCondLst>
                              <p:cond delay="0"/>
                            </p:stCondLst>
                            <p:childTnLst>
                              <p:par>
                                <p:cTn id="360" presetID="42" presetClass="entr" presetSubtype="0" fill="hold" grpId="0" nodeType="clickEffect">
                                  <p:stCondLst>
                                    <p:cond delay="0"/>
                                  </p:stCondLst>
                                  <p:childTnLst>
                                    <p:set>
                                      <p:cBhvr>
                                        <p:cTn id="361" dur="1" fill="hold">
                                          <p:stCondLst>
                                            <p:cond delay="0"/>
                                          </p:stCondLst>
                                        </p:cTn>
                                        <p:tgtEl>
                                          <p:spTgt spid="87"/>
                                        </p:tgtEl>
                                        <p:attrNameLst>
                                          <p:attrName>style.visibility</p:attrName>
                                        </p:attrNameLst>
                                      </p:cBhvr>
                                      <p:to>
                                        <p:strVal val="visible"/>
                                      </p:to>
                                    </p:set>
                                    <p:animEffect transition="in" filter="fade">
                                      <p:cBhvr>
                                        <p:cTn id="362" dur="1000"/>
                                        <p:tgtEl>
                                          <p:spTgt spid="87"/>
                                        </p:tgtEl>
                                      </p:cBhvr>
                                    </p:animEffect>
                                    <p:anim calcmode="lin" valueType="num">
                                      <p:cBhvr>
                                        <p:cTn id="363" dur="1000" fill="hold"/>
                                        <p:tgtEl>
                                          <p:spTgt spid="87"/>
                                        </p:tgtEl>
                                        <p:attrNameLst>
                                          <p:attrName>ppt_x</p:attrName>
                                        </p:attrNameLst>
                                      </p:cBhvr>
                                      <p:tavLst>
                                        <p:tav tm="0">
                                          <p:val>
                                            <p:strVal val="#ppt_x"/>
                                          </p:val>
                                        </p:tav>
                                        <p:tav tm="100000">
                                          <p:val>
                                            <p:strVal val="#ppt_x"/>
                                          </p:val>
                                        </p:tav>
                                      </p:tavLst>
                                    </p:anim>
                                    <p:anim calcmode="lin" valueType="num">
                                      <p:cBhvr>
                                        <p:cTn id="36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p:bldP spid="46" grpId="0" animBg="1"/>
      <p:bldP spid="47" grpId="0" animBg="1"/>
      <p:bldP spid="48" grpId="0" animBg="1"/>
      <p:bldP spid="49" grpId="0" animBg="1"/>
      <p:bldP spid="50" grpId="0"/>
      <p:bldP spid="51" grpId="0" animBg="1"/>
      <p:bldP spid="52" grpId="0" animBg="1"/>
      <p:bldP spid="53" grpId="0" animBg="1"/>
      <p:bldP spid="54" grpId="0" animBg="1"/>
      <p:bldP spid="55" grpId="0"/>
      <p:bldP spid="56" grpId="0" animBg="1"/>
      <p:bldP spid="57" grpId="0" animBg="1"/>
      <p:bldP spid="58" grpId="0" animBg="1"/>
      <p:bldP spid="59" grpId="0" animBg="1"/>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5" grpId="0"/>
      <p:bldP spid="76" grpId="0"/>
      <p:bldP spid="77" grpId="0"/>
      <p:bldP spid="78" grpId="0"/>
      <p:bldP spid="79" grpId="0"/>
      <p:bldP spid="80" grpId="0"/>
      <p:bldP spid="81" grpId="0"/>
      <p:bldP spid="83" grpId="0"/>
      <p:bldP spid="85" grpId="0"/>
      <p:bldP spid="87" grpId="0"/>
      <p:bldP spid="88" grpId="0"/>
      <p:bldP spid="8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smtClean="0"/>
              <a:t>Solved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1516351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707886"/>
          </a:xfrm>
          <a:prstGeom prst="rect">
            <a:avLst/>
          </a:prstGeom>
          <a:noFill/>
        </p:spPr>
        <p:txBody>
          <a:bodyPr wrap="square" rtlCol="0">
            <a:spAutoFit/>
          </a:bodyPr>
          <a:lstStyle/>
          <a:p>
            <a:pPr marL="457200" indent="-457200">
              <a:buAutoNum type="arabicParenR"/>
            </a:pPr>
            <a:r>
              <a:rPr lang="en-US" sz="2000" dirty="0" smtClean="0"/>
              <a:t>A straight line GH 60 mm long has its end G 10 mm above the HP and 12 mm in front of VP. Draw its projections when it is inclined to HP and VP at 42⁰ and 30⁰ respectively.</a:t>
            </a:r>
          </a:p>
        </p:txBody>
      </p:sp>
      <p:sp>
        <p:nvSpPr>
          <p:cNvPr id="9" name="Line 5"/>
          <p:cNvSpPr>
            <a:spLocks noChangeShapeType="1"/>
          </p:cNvSpPr>
          <p:nvPr/>
        </p:nvSpPr>
        <p:spPr bwMode="auto">
          <a:xfrm>
            <a:off x="2449513" y="3959225"/>
            <a:ext cx="7464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4140200" y="4575175"/>
            <a:ext cx="34385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a:off x="4140200" y="3444875"/>
            <a:ext cx="35956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a:off x="4530725" y="3444875"/>
            <a:ext cx="0" cy="1130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flipV="1">
            <a:off x="4530725" y="1381125"/>
            <a:ext cx="2289175" cy="206375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a:off x="6819900" y="1381125"/>
            <a:ext cx="0" cy="3194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flipH="1">
            <a:off x="3589338" y="1381125"/>
            <a:ext cx="50752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a:off x="4530725" y="4575175"/>
            <a:ext cx="2668588" cy="1541463"/>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flipV="1">
            <a:off x="7199313" y="3444875"/>
            <a:ext cx="0" cy="2671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flipH="1">
            <a:off x="3625850" y="6116637"/>
            <a:ext cx="48561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6223000" y="1381125"/>
            <a:ext cx="974725" cy="2063750"/>
          </a:xfrm>
          <a:custGeom>
            <a:avLst/>
            <a:gdLst>
              <a:gd name="T0" fmla="*/ 1841 w 1841"/>
              <a:gd name="T1" fmla="*/ 3899 h 3899"/>
              <a:gd name="T2" fmla="*/ 1840 w 1841"/>
              <a:gd name="T3" fmla="*/ 3772 h 3899"/>
              <a:gd name="T4" fmla="*/ 1835 w 1841"/>
              <a:gd name="T5" fmla="*/ 3645 h 3899"/>
              <a:gd name="T6" fmla="*/ 1827 w 1841"/>
              <a:gd name="T7" fmla="*/ 3518 h 3899"/>
              <a:gd name="T8" fmla="*/ 1816 w 1841"/>
              <a:gd name="T9" fmla="*/ 3391 h 3899"/>
              <a:gd name="T10" fmla="*/ 1802 w 1841"/>
              <a:gd name="T11" fmla="*/ 3264 h 3899"/>
              <a:gd name="T12" fmla="*/ 1784 w 1841"/>
              <a:gd name="T13" fmla="*/ 3138 h 3899"/>
              <a:gd name="T14" fmla="*/ 1763 w 1841"/>
              <a:gd name="T15" fmla="*/ 3012 h 3899"/>
              <a:gd name="T16" fmla="*/ 1739 w 1841"/>
              <a:gd name="T17" fmla="*/ 2888 h 3899"/>
              <a:gd name="T18" fmla="*/ 1712 w 1841"/>
              <a:gd name="T19" fmla="*/ 2763 h 3899"/>
              <a:gd name="T20" fmla="*/ 1682 w 1841"/>
              <a:gd name="T21" fmla="*/ 2640 h 3899"/>
              <a:gd name="T22" fmla="*/ 1649 w 1841"/>
              <a:gd name="T23" fmla="*/ 2517 h 3899"/>
              <a:gd name="T24" fmla="*/ 1612 w 1841"/>
              <a:gd name="T25" fmla="*/ 2395 h 3899"/>
              <a:gd name="T26" fmla="*/ 1573 w 1841"/>
              <a:gd name="T27" fmla="*/ 2274 h 3899"/>
              <a:gd name="T28" fmla="*/ 1531 w 1841"/>
              <a:gd name="T29" fmla="*/ 2153 h 3899"/>
              <a:gd name="T30" fmla="*/ 1484 w 1841"/>
              <a:gd name="T31" fmla="*/ 2035 h 3899"/>
              <a:gd name="T32" fmla="*/ 1436 w 1841"/>
              <a:gd name="T33" fmla="*/ 1917 h 3899"/>
              <a:gd name="T34" fmla="*/ 1384 w 1841"/>
              <a:gd name="T35" fmla="*/ 1800 h 3899"/>
              <a:gd name="T36" fmla="*/ 1330 w 1841"/>
              <a:gd name="T37" fmla="*/ 1686 h 3899"/>
              <a:gd name="T38" fmla="*/ 1274 w 1841"/>
              <a:gd name="T39" fmla="*/ 1572 h 3899"/>
              <a:gd name="T40" fmla="*/ 1214 w 1841"/>
              <a:gd name="T41" fmla="*/ 1460 h 3899"/>
              <a:gd name="T42" fmla="*/ 1151 w 1841"/>
              <a:gd name="T43" fmla="*/ 1348 h 3899"/>
              <a:gd name="T44" fmla="*/ 1085 w 1841"/>
              <a:gd name="T45" fmla="*/ 1239 h 3899"/>
              <a:gd name="T46" fmla="*/ 1016 w 1841"/>
              <a:gd name="T47" fmla="*/ 1133 h 3899"/>
              <a:gd name="T48" fmla="*/ 945 w 1841"/>
              <a:gd name="T49" fmla="*/ 1027 h 3899"/>
              <a:gd name="T50" fmla="*/ 872 w 1841"/>
              <a:gd name="T51" fmla="*/ 923 h 3899"/>
              <a:gd name="T52" fmla="*/ 795 w 1841"/>
              <a:gd name="T53" fmla="*/ 821 h 3899"/>
              <a:gd name="T54" fmla="*/ 717 w 1841"/>
              <a:gd name="T55" fmla="*/ 722 h 3899"/>
              <a:gd name="T56" fmla="*/ 636 w 1841"/>
              <a:gd name="T57" fmla="*/ 623 h 3899"/>
              <a:gd name="T58" fmla="*/ 551 w 1841"/>
              <a:gd name="T59" fmla="*/ 528 h 3899"/>
              <a:gd name="T60" fmla="*/ 465 w 1841"/>
              <a:gd name="T61" fmla="*/ 434 h 3899"/>
              <a:gd name="T62" fmla="*/ 377 w 1841"/>
              <a:gd name="T63" fmla="*/ 343 h 3899"/>
              <a:gd name="T64" fmla="*/ 287 w 1841"/>
              <a:gd name="T65" fmla="*/ 253 h 3899"/>
              <a:gd name="T66" fmla="*/ 193 w 1841"/>
              <a:gd name="T67" fmla="*/ 166 h 3899"/>
              <a:gd name="T68" fmla="*/ 98 w 1841"/>
              <a:gd name="T69" fmla="*/ 83 h 3899"/>
              <a:gd name="T70" fmla="*/ 0 w 1841"/>
              <a:gd name="T71" fmla="*/ 0 h 3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1" h="3899">
                <a:moveTo>
                  <a:pt x="1841" y="3899"/>
                </a:moveTo>
                <a:lnTo>
                  <a:pt x="1840" y="3772"/>
                </a:lnTo>
                <a:lnTo>
                  <a:pt x="1835" y="3645"/>
                </a:lnTo>
                <a:lnTo>
                  <a:pt x="1827" y="3518"/>
                </a:lnTo>
                <a:lnTo>
                  <a:pt x="1816" y="3391"/>
                </a:lnTo>
                <a:lnTo>
                  <a:pt x="1802" y="3264"/>
                </a:lnTo>
                <a:lnTo>
                  <a:pt x="1784" y="3138"/>
                </a:lnTo>
                <a:lnTo>
                  <a:pt x="1763" y="3012"/>
                </a:lnTo>
                <a:lnTo>
                  <a:pt x="1739" y="2888"/>
                </a:lnTo>
                <a:lnTo>
                  <a:pt x="1712" y="2763"/>
                </a:lnTo>
                <a:lnTo>
                  <a:pt x="1682" y="2640"/>
                </a:lnTo>
                <a:lnTo>
                  <a:pt x="1649" y="2517"/>
                </a:lnTo>
                <a:lnTo>
                  <a:pt x="1612" y="2395"/>
                </a:lnTo>
                <a:lnTo>
                  <a:pt x="1573" y="2274"/>
                </a:lnTo>
                <a:lnTo>
                  <a:pt x="1531" y="2153"/>
                </a:lnTo>
                <a:lnTo>
                  <a:pt x="1484" y="2035"/>
                </a:lnTo>
                <a:lnTo>
                  <a:pt x="1436" y="1917"/>
                </a:lnTo>
                <a:lnTo>
                  <a:pt x="1384" y="1800"/>
                </a:lnTo>
                <a:lnTo>
                  <a:pt x="1330" y="1686"/>
                </a:lnTo>
                <a:lnTo>
                  <a:pt x="1274" y="1572"/>
                </a:lnTo>
                <a:lnTo>
                  <a:pt x="1214" y="1460"/>
                </a:lnTo>
                <a:lnTo>
                  <a:pt x="1151" y="1348"/>
                </a:lnTo>
                <a:lnTo>
                  <a:pt x="1085" y="1239"/>
                </a:lnTo>
                <a:lnTo>
                  <a:pt x="1016" y="1133"/>
                </a:lnTo>
                <a:lnTo>
                  <a:pt x="945" y="1027"/>
                </a:lnTo>
                <a:lnTo>
                  <a:pt x="872" y="923"/>
                </a:lnTo>
                <a:lnTo>
                  <a:pt x="795" y="821"/>
                </a:lnTo>
                <a:lnTo>
                  <a:pt x="717" y="722"/>
                </a:lnTo>
                <a:lnTo>
                  <a:pt x="636" y="623"/>
                </a:lnTo>
                <a:lnTo>
                  <a:pt x="551" y="528"/>
                </a:lnTo>
                <a:lnTo>
                  <a:pt x="465" y="434"/>
                </a:lnTo>
                <a:lnTo>
                  <a:pt x="377" y="343"/>
                </a:lnTo>
                <a:lnTo>
                  <a:pt x="287" y="253"/>
                </a:lnTo>
                <a:lnTo>
                  <a:pt x="193" y="166"/>
                </a:lnTo>
                <a:lnTo>
                  <a:pt x="98" y="8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p:nvSpPr>
        <p:spPr bwMode="auto">
          <a:xfrm>
            <a:off x="6223000" y="4575175"/>
            <a:ext cx="596900" cy="1541463"/>
          </a:xfrm>
          <a:custGeom>
            <a:avLst/>
            <a:gdLst>
              <a:gd name="T0" fmla="*/ 0 w 1126"/>
              <a:gd name="T1" fmla="*/ 2913 h 2913"/>
              <a:gd name="T2" fmla="*/ 79 w 1126"/>
              <a:gd name="T3" fmla="*/ 2824 h 2913"/>
              <a:gd name="T4" fmla="*/ 156 w 1126"/>
              <a:gd name="T5" fmla="*/ 2734 h 2913"/>
              <a:gd name="T6" fmla="*/ 229 w 1126"/>
              <a:gd name="T7" fmla="*/ 2641 h 2913"/>
              <a:gd name="T8" fmla="*/ 299 w 1126"/>
              <a:gd name="T9" fmla="*/ 2547 h 2913"/>
              <a:gd name="T10" fmla="*/ 368 w 1126"/>
              <a:gd name="T11" fmla="*/ 2450 h 2913"/>
              <a:gd name="T12" fmla="*/ 433 w 1126"/>
              <a:gd name="T13" fmla="*/ 2352 h 2913"/>
              <a:gd name="T14" fmla="*/ 496 w 1126"/>
              <a:gd name="T15" fmla="*/ 2251 h 2913"/>
              <a:gd name="T16" fmla="*/ 556 w 1126"/>
              <a:gd name="T17" fmla="*/ 2149 h 2913"/>
              <a:gd name="T18" fmla="*/ 613 w 1126"/>
              <a:gd name="T19" fmla="*/ 2045 h 2913"/>
              <a:gd name="T20" fmla="*/ 668 w 1126"/>
              <a:gd name="T21" fmla="*/ 1941 h 2913"/>
              <a:gd name="T22" fmla="*/ 719 w 1126"/>
              <a:gd name="T23" fmla="*/ 1835 h 2913"/>
              <a:gd name="T24" fmla="*/ 768 w 1126"/>
              <a:gd name="T25" fmla="*/ 1727 h 2913"/>
              <a:gd name="T26" fmla="*/ 813 w 1126"/>
              <a:gd name="T27" fmla="*/ 1616 h 2913"/>
              <a:gd name="T28" fmla="*/ 857 w 1126"/>
              <a:gd name="T29" fmla="*/ 1506 h 2913"/>
              <a:gd name="T30" fmla="*/ 895 w 1126"/>
              <a:gd name="T31" fmla="*/ 1396 h 2913"/>
              <a:gd name="T32" fmla="*/ 932 w 1126"/>
              <a:gd name="T33" fmla="*/ 1283 h 2913"/>
              <a:gd name="T34" fmla="*/ 966 w 1126"/>
              <a:gd name="T35" fmla="*/ 1170 h 2913"/>
              <a:gd name="T36" fmla="*/ 997 w 1126"/>
              <a:gd name="T37" fmla="*/ 1054 h 2913"/>
              <a:gd name="T38" fmla="*/ 1024 w 1126"/>
              <a:gd name="T39" fmla="*/ 940 h 2913"/>
              <a:gd name="T40" fmla="*/ 1048 w 1126"/>
              <a:gd name="T41" fmla="*/ 823 h 2913"/>
              <a:gd name="T42" fmla="*/ 1068 w 1126"/>
              <a:gd name="T43" fmla="*/ 708 h 2913"/>
              <a:gd name="T44" fmla="*/ 1086 w 1126"/>
              <a:gd name="T45" fmla="*/ 591 h 2913"/>
              <a:gd name="T46" fmla="*/ 1101 w 1126"/>
              <a:gd name="T47" fmla="*/ 473 h 2913"/>
              <a:gd name="T48" fmla="*/ 1112 w 1126"/>
              <a:gd name="T49" fmla="*/ 354 h 2913"/>
              <a:gd name="T50" fmla="*/ 1120 w 1126"/>
              <a:gd name="T51" fmla="*/ 236 h 2913"/>
              <a:gd name="T52" fmla="*/ 1125 w 1126"/>
              <a:gd name="T53" fmla="*/ 118 h 2913"/>
              <a:gd name="T54" fmla="*/ 1126 w 1126"/>
              <a:gd name="T55" fmla="*/ 0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6" h="2913">
                <a:moveTo>
                  <a:pt x="0" y="2913"/>
                </a:moveTo>
                <a:lnTo>
                  <a:pt x="79" y="2824"/>
                </a:lnTo>
                <a:lnTo>
                  <a:pt x="156" y="2734"/>
                </a:lnTo>
                <a:lnTo>
                  <a:pt x="229" y="2641"/>
                </a:lnTo>
                <a:lnTo>
                  <a:pt x="299" y="2547"/>
                </a:lnTo>
                <a:lnTo>
                  <a:pt x="368" y="2450"/>
                </a:lnTo>
                <a:lnTo>
                  <a:pt x="433" y="2352"/>
                </a:lnTo>
                <a:lnTo>
                  <a:pt x="496" y="2251"/>
                </a:lnTo>
                <a:lnTo>
                  <a:pt x="556" y="2149"/>
                </a:lnTo>
                <a:lnTo>
                  <a:pt x="613" y="2045"/>
                </a:lnTo>
                <a:lnTo>
                  <a:pt x="668" y="1941"/>
                </a:lnTo>
                <a:lnTo>
                  <a:pt x="719" y="1835"/>
                </a:lnTo>
                <a:lnTo>
                  <a:pt x="768" y="1727"/>
                </a:lnTo>
                <a:lnTo>
                  <a:pt x="813" y="1616"/>
                </a:lnTo>
                <a:lnTo>
                  <a:pt x="857" y="1506"/>
                </a:lnTo>
                <a:lnTo>
                  <a:pt x="895" y="1396"/>
                </a:lnTo>
                <a:lnTo>
                  <a:pt x="932" y="1283"/>
                </a:lnTo>
                <a:lnTo>
                  <a:pt x="966" y="1170"/>
                </a:lnTo>
                <a:lnTo>
                  <a:pt x="997" y="1054"/>
                </a:lnTo>
                <a:lnTo>
                  <a:pt x="1024" y="940"/>
                </a:lnTo>
                <a:lnTo>
                  <a:pt x="1048" y="823"/>
                </a:lnTo>
                <a:lnTo>
                  <a:pt x="1068" y="708"/>
                </a:lnTo>
                <a:lnTo>
                  <a:pt x="1086" y="591"/>
                </a:lnTo>
                <a:lnTo>
                  <a:pt x="1101" y="473"/>
                </a:lnTo>
                <a:lnTo>
                  <a:pt x="1112" y="354"/>
                </a:lnTo>
                <a:lnTo>
                  <a:pt x="1120" y="236"/>
                </a:lnTo>
                <a:lnTo>
                  <a:pt x="1125" y="118"/>
                </a:lnTo>
                <a:lnTo>
                  <a:pt x="112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p:cNvSpPr>
            <a:spLocks noChangeShapeType="1"/>
          </p:cNvSpPr>
          <p:nvPr/>
        </p:nvSpPr>
        <p:spPr bwMode="auto">
          <a:xfrm flipV="1">
            <a:off x="6224588" y="1381125"/>
            <a:ext cx="0" cy="4735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p:cNvSpPr>
            <a:spLocks noChangeArrowheads="1"/>
          </p:cNvSpPr>
          <p:nvPr/>
        </p:nvSpPr>
        <p:spPr bwMode="auto">
          <a:xfrm rot="21540000">
            <a:off x="4280785" y="3400947"/>
            <a:ext cx="269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smtClean="0">
                <a:solidFill>
                  <a:srgbClr val="000000"/>
                </a:solidFill>
              </a:rPr>
              <a:t>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9"/>
          <p:cNvSpPr>
            <a:spLocks noChangeArrowheads="1"/>
          </p:cNvSpPr>
          <p:nvPr/>
        </p:nvSpPr>
        <p:spPr bwMode="auto">
          <a:xfrm rot="21540000">
            <a:off x="4275138" y="4097337"/>
            <a:ext cx="36671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00"/>
                </a:solidFill>
                <a:effectLst/>
                <a:latin typeface="Arial" panose="020B0604020202020204" pitchFamily="34" charset="0"/>
              </a:rPr>
              <a:t>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20"/>
          <p:cNvSpPr>
            <a:spLocks noChangeArrowheads="1"/>
          </p:cNvSpPr>
          <p:nvPr/>
        </p:nvSpPr>
        <p:spPr bwMode="auto">
          <a:xfrm rot="21540000">
            <a:off x="6224588" y="903287"/>
            <a:ext cx="43656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00"/>
                </a:solidFill>
                <a:effectLst/>
                <a:latin typeface="Arial" panose="020B0604020202020204" pitchFamily="34" charset="0"/>
              </a:rPr>
              <a:t>h'</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21"/>
          <p:cNvSpPr>
            <a:spLocks noChangeArrowheads="1"/>
          </p:cNvSpPr>
          <p:nvPr/>
        </p:nvSpPr>
        <p:spPr bwMode="auto">
          <a:xfrm rot="21540000">
            <a:off x="6800850" y="901700"/>
            <a:ext cx="64135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00"/>
                </a:solidFill>
                <a:effectLst/>
                <a:latin typeface="Arial" panose="020B0604020202020204" pitchFamily="34" charset="0"/>
              </a:rPr>
              <a:t>h1'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22"/>
          <p:cNvSpPr>
            <a:spLocks noChangeArrowheads="1"/>
          </p:cNvSpPr>
          <p:nvPr/>
        </p:nvSpPr>
        <p:spPr bwMode="auto">
          <a:xfrm rot="21540000">
            <a:off x="6843713" y="4587080"/>
            <a:ext cx="5715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00"/>
                </a:solidFill>
                <a:effectLst/>
                <a:latin typeface="Arial" panose="020B0604020202020204" pitchFamily="34" charset="0"/>
              </a:rPr>
              <a:t>h1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23"/>
          <p:cNvSpPr>
            <a:spLocks noChangeArrowheads="1"/>
          </p:cNvSpPr>
          <p:nvPr/>
        </p:nvSpPr>
        <p:spPr bwMode="auto">
          <a:xfrm rot="21540000">
            <a:off x="7273925" y="3355975"/>
            <a:ext cx="64135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00"/>
                </a:solidFill>
                <a:effectLst/>
                <a:latin typeface="Arial" panose="020B0604020202020204" pitchFamily="34" charset="0"/>
              </a:rPr>
              <a:t>h2'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24"/>
          <p:cNvSpPr>
            <a:spLocks noChangeArrowheads="1"/>
          </p:cNvSpPr>
          <p:nvPr/>
        </p:nvSpPr>
        <p:spPr bwMode="auto">
          <a:xfrm rot="21540000">
            <a:off x="6162675" y="6107112"/>
            <a:ext cx="36671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00"/>
                </a:solidFill>
                <a:effectLst/>
                <a:latin typeface="Arial" panose="020B0604020202020204" pitchFamily="34" charset="0"/>
              </a:rPr>
              <a:t>h</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5"/>
          <p:cNvSpPr>
            <a:spLocks noChangeArrowheads="1"/>
          </p:cNvSpPr>
          <p:nvPr/>
        </p:nvSpPr>
        <p:spPr bwMode="auto">
          <a:xfrm rot="21540000">
            <a:off x="7073900" y="6154737"/>
            <a:ext cx="5715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00"/>
                </a:solidFill>
                <a:effectLst/>
                <a:latin typeface="Arial" panose="020B0604020202020204" pitchFamily="34" charset="0"/>
              </a:rPr>
              <a:t>h2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Line 26"/>
          <p:cNvSpPr>
            <a:spLocks noChangeShapeType="1"/>
          </p:cNvSpPr>
          <p:nvPr/>
        </p:nvSpPr>
        <p:spPr bwMode="auto">
          <a:xfrm flipV="1">
            <a:off x="4530725" y="1381125"/>
            <a:ext cx="1693863" cy="2063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a:off x="4530725" y="4575175"/>
            <a:ext cx="1693863" cy="1541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TextBox 31"/>
          <p:cNvSpPr txBox="1"/>
          <p:nvPr/>
        </p:nvSpPr>
        <p:spPr>
          <a:xfrm>
            <a:off x="9152139" y="3517385"/>
            <a:ext cx="628855" cy="369332"/>
          </a:xfrm>
          <a:prstGeom prst="rect">
            <a:avLst/>
          </a:prstGeom>
          <a:noFill/>
        </p:spPr>
        <p:txBody>
          <a:bodyPr wrap="square" rtlCol="0">
            <a:spAutoFit/>
          </a:bodyPr>
          <a:lstStyle/>
          <a:p>
            <a:r>
              <a:rPr lang="en-US" dirty="0" smtClean="0"/>
              <a:t>VP</a:t>
            </a:r>
            <a:endParaRPr lang="en-US" dirty="0"/>
          </a:p>
        </p:txBody>
      </p:sp>
      <p:sp>
        <p:nvSpPr>
          <p:cNvPr id="33" name="TextBox 32"/>
          <p:cNvSpPr txBox="1"/>
          <p:nvPr/>
        </p:nvSpPr>
        <p:spPr>
          <a:xfrm>
            <a:off x="9194486" y="4056997"/>
            <a:ext cx="628855" cy="369332"/>
          </a:xfrm>
          <a:prstGeom prst="rect">
            <a:avLst/>
          </a:prstGeom>
          <a:noFill/>
        </p:spPr>
        <p:txBody>
          <a:bodyPr wrap="square" rtlCol="0">
            <a:spAutoFit/>
          </a:bodyPr>
          <a:lstStyle/>
          <a:p>
            <a:r>
              <a:rPr lang="en-US" dirty="0"/>
              <a:t>H</a:t>
            </a:r>
            <a:r>
              <a:rPr lang="en-US" dirty="0" smtClean="0"/>
              <a:t>P</a:t>
            </a:r>
            <a:endParaRPr lang="en-US" dirty="0"/>
          </a:p>
        </p:txBody>
      </p:sp>
    </p:spTree>
    <p:extLst>
      <p:ext uri="{BB962C8B-B14F-4D97-AF65-F5344CB8AC3E}">
        <p14:creationId xmlns:p14="http://schemas.microsoft.com/office/powerpoint/2010/main" val="77863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10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10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up)">
                                      <p:cBhvr>
                                        <p:cTn id="59" dur="10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10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up)">
                                      <p:cBhvr>
                                        <p:cTn id="74" dur="10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up)">
                                      <p:cBhvr>
                                        <p:cTn id="84" dur="10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wipe(up)">
                                      <p:cBhvr>
                                        <p:cTn id="89" dur="100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500"/>
                                        <p:tgtEl>
                                          <p:spTgt spid="2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wipe(down)">
                                      <p:cBhvr>
                                        <p:cTn id="99" dur="1000"/>
                                        <p:tgtEl>
                                          <p:spTgt spid="1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wipe(down)">
                                      <p:cBhvr>
                                        <p:cTn id="109" dur="1000"/>
                                        <p:tgtEl>
                                          <p:spTgt spid="1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wipe(down)">
                                      <p:cBhvr>
                                        <p:cTn id="114" dur="1000"/>
                                        <p:tgtEl>
                                          <p:spTgt spid="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wipe(down)">
                                      <p:cBhvr>
                                        <p:cTn id="119" dur="1000"/>
                                        <p:tgtEl>
                                          <p:spTgt spid="3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4"/>
                                        </p:tgtEl>
                                        <p:attrNameLst>
                                          <p:attrName>style.visibility</p:attrName>
                                        </p:attrNameLst>
                                      </p:cBhvr>
                                      <p:to>
                                        <p:strVal val="visible"/>
                                      </p:to>
                                    </p:set>
                                    <p:animEffect transition="in" filter="fade">
                                      <p:cBhvr>
                                        <p:cTn id="1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P spid="30" grpId="0" animBg="1"/>
      <p:bldP spid="31" grpId="0" animBg="1"/>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6969125" y="3060700"/>
            <a:ext cx="5237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8154988" y="3532187"/>
            <a:ext cx="24130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8154988" y="2668587"/>
            <a:ext cx="25241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8429625" y="2668587"/>
            <a:ext cx="0" cy="863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8429625" y="1092200"/>
            <a:ext cx="1606550" cy="15763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0036175" y="1092200"/>
            <a:ext cx="0" cy="2439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a:off x="7769225" y="1092200"/>
            <a:ext cx="35607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8429625" y="3532187"/>
            <a:ext cx="1871663" cy="117792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10301288" y="2668587"/>
            <a:ext cx="0" cy="2041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7794625" y="4710112"/>
            <a:ext cx="34067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9617075" y="1092200"/>
            <a:ext cx="684213" cy="1576388"/>
          </a:xfrm>
          <a:custGeom>
            <a:avLst/>
            <a:gdLst>
              <a:gd name="T0" fmla="*/ 1723 w 1723"/>
              <a:gd name="T1" fmla="*/ 3973 h 3973"/>
              <a:gd name="T2" fmla="*/ 1722 w 1723"/>
              <a:gd name="T3" fmla="*/ 3844 h 3973"/>
              <a:gd name="T4" fmla="*/ 1717 w 1723"/>
              <a:gd name="T5" fmla="*/ 3714 h 3973"/>
              <a:gd name="T6" fmla="*/ 1710 w 1723"/>
              <a:gd name="T7" fmla="*/ 3585 h 3973"/>
              <a:gd name="T8" fmla="*/ 1699 w 1723"/>
              <a:gd name="T9" fmla="*/ 3455 h 3973"/>
              <a:gd name="T10" fmla="*/ 1686 w 1723"/>
              <a:gd name="T11" fmla="*/ 3326 h 3973"/>
              <a:gd name="T12" fmla="*/ 1669 w 1723"/>
              <a:gd name="T13" fmla="*/ 3197 h 3973"/>
              <a:gd name="T14" fmla="*/ 1650 w 1723"/>
              <a:gd name="T15" fmla="*/ 3069 h 3973"/>
              <a:gd name="T16" fmla="*/ 1627 w 1723"/>
              <a:gd name="T17" fmla="*/ 2942 h 3973"/>
              <a:gd name="T18" fmla="*/ 1602 w 1723"/>
              <a:gd name="T19" fmla="*/ 2815 h 3973"/>
              <a:gd name="T20" fmla="*/ 1574 w 1723"/>
              <a:gd name="T21" fmla="*/ 2690 h 3973"/>
              <a:gd name="T22" fmla="*/ 1543 w 1723"/>
              <a:gd name="T23" fmla="*/ 2564 h 3973"/>
              <a:gd name="T24" fmla="*/ 1508 w 1723"/>
              <a:gd name="T25" fmla="*/ 2440 h 3973"/>
              <a:gd name="T26" fmla="*/ 1472 w 1723"/>
              <a:gd name="T27" fmla="*/ 2317 h 3973"/>
              <a:gd name="T28" fmla="*/ 1432 w 1723"/>
              <a:gd name="T29" fmla="*/ 2194 h 3973"/>
              <a:gd name="T30" fmla="*/ 1389 w 1723"/>
              <a:gd name="T31" fmla="*/ 2074 h 3973"/>
              <a:gd name="T32" fmla="*/ 1343 w 1723"/>
              <a:gd name="T33" fmla="*/ 1953 h 3973"/>
              <a:gd name="T34" fmla="*/ 1295 w 1723"/>
              <a:gd name="T35" fmla="*/ 1834 h 3973"/>
              <a:gd name="T36" fmla="*/ 1245 w 1723"/>
              <a:gd name="T37" fmla="*/ 1718 h 3973"/>
              <a:gd name="T38" fmla="*/ 1192 w 1723"/>
              <a:gd name="T39" fmla="*/ 1602 h 3973"/>
              <a:gd name="T40" fmla="*/ 1136 w 1723"/>
              <a:gd name="T41" fmla="*/ 1488 h 3973"/>
              <a:gd name="T42" fmla="*/ 1077 w 1723"/>
              <a:gd name="T43" fmla="*/ 1374 h 3973"/>
              <a:gd name="T44" fmla="*/ 1015 w 1723"/>
              <a:gd name="T45" fmla="*/ 1263 h 3973"/>
              <a:gd name="T46" fmla="*/ 951 w 1723"/>
              <a:gd name="T47" fmla="*/ 1154 h 3973"/>
              <a:gd name="T48" fmla="*/ 884 w 1723"/>
              <a:gd name="T49" fmla="*/ 1047 h 3973"/>
              <a:gd name="T50" fmla="*/ 816 w 1723"/>
              <a:gd name="T51" fmla="*/ 941 h 3973"/>
              <a:gd name="T52" fmla="*/ 744 w 1723"/>
              <a:gd name="T53" fmla="*/ 836 h 3973"/>
              <a:gd name="T54" fmla="*/ 671 w 1723"/>
              <a:gd name="T55" fmla="*/ 736 h 3973"/>
              <a:gd name="T56" fmla="*/ 595 w 1723"/>
              <a:gd name="T57" fmla="*/ 635 h 3973"/>
              <a:gd name="T58" fmla="*/ 516 w 1723"/>
              <a:gd name="T59" fmla="*/ 538 h 3973"/>
              <a:gd name="T60" fmla="*/ 435 w 1723"/>
              <a:gd name="T61" fmla="*/ 443 h 3973"/>
              <a:gd name="T62" fmla="*/ 352 w 1723"/>
              <a:gd name="T63" fmla="*/ 350 h 3973"/>
              <a:gd name="T64" fmla="*/ 268 w 1723"/>
              <a:gd name="T65" fmla="*/ 258 h 3973"/>
              <a:gd name="T66" fmla="*/ 181 w 1723"/>
              <a:gd name="T67" fmla="*/ 169 h 3973"/>
              <a:gd name="T68" fmla="*/ 92 w 1723"/>
              <a:gd name="T69" fmla="*/ 84 h 3973"/>
              <a:gd name="T70" fmla="*/ 0 w 1723"/>
              <a:gd name="T71" fmla="*/ 0 h 3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3" h="3973">
                <a:moveTo>
                  <a:pt x="1723" y="3973"/>
                </a:moveTo>
                <a:lnTo>
                  <a:pt x="1722" y="3844"/>
                </a:lnTo>
                <a:lnTo>
                  <a:pt x="1717" y="3714"/>
                </a:lnTo>
                <a:lnTo>
                  <a:pt x="1710" y="3585"/>
                </a:lnTo>
                <a:lnTo>
                  <a:pt x="1699" y="3455"/>
                </a:lnTo>
                <a:lnTo>
                  <a:pt x="1686" y="3326"/>
                </a:lnTo>
                <a:lnTo>
                  <a:pt x="1669" y="3197"/>
                </a:lnTo>
                <a:lnTo>
                  <a:pt x="1650" y="3069"/>
                </a:lnTo>
                <a:lnTo>
                  <a:pt x="1627" y="2942"/>
                </a:lnTo>
                <a:lnTo>
                  <a:pt x="1602" y="2815"/>
                </a:lnTo>
                <a:lnTo>
                  <a:pt x="1574" y="2690"/>
                </a:lnTo>
                <a:lnTo>
                  <a:pt x="1543" y="2564"/>
                </a:lnTo>
                <a:lnTo>
                  <a:pt x="1508" y="2440"/>
                </a:lnTo>
                <a:lnTo>
                  <a:pt x="1472" y="2317"/>
                </a:lnTo>
                <a:lnTo>
                  <a:pt x="1432" y="2194"/>
                </a:lnTo>
                <a:lnTo>
                  <a:pt x="1389" y="2074"/>
                </a:lnTo>
                <a:lnTo>
                  <a:pt x="1343" y="1953"/>
                </a:lnTo>
                <a:lnTo>
                  <a:pt x="1295" y="1834"/>
                </a:lnTo>
                <a:lnTo>
                  <a:pt x="1245" y="1718"/>
                </a:lnTo>
                <a:lnTo>
                  <a:pt x="1192" y="1602"/>
                </a:lnTo>
                <a:lnTo>
                  <a:pt x="1136" y="1488"/>
                </a:lnTo>
                <a:lnTo>
                  <a:pt x="1077" y="1374"/>
                </a:lnTo>
                <a:lnTo>
                  <a:pt x="1015" y="1263"/>
                </a:lnTo>
                <a:lnTo>
                  <a:pt x="951" y="1154"/>
                </a:lnTo>
                <a:lnTo>
                  <a:pt x="884" y="1047"/>
                </a:lnTo>
                <a:lnTo>
                  <a:pt x="816" y="941"/>
                </a:lnTo>
                <a:lnTo>
                  <a:pt x="744" y="836"/>
                </a:lnTo>
                <a:lnTo>
                  <a:pt x="671" y="736"/>
                </a:lnTo>
                <a:lnTo>
                  <a:pt x="595" y="635"/>
                </a:lnTo>
                <a:lnTo>
                  <a:pt x="516" y="538"/>
                </a:lnTo>
                <a:lnTo>
                  <a:pt x="435" y="443"/>
                </a:lnTo>
                <a:lnTo>
                  <a:pt x="352" y="350"/>
                </a:lnTo>
                <a:lnTo>
                  <a:pt x="268" y="258"/>
                </a:lnTo>
                <a:lnTo>
                  <a:pt x="181" y="169"/>
                </a:lnTo>
                <a:lnTo>
                  <a:pt x="92" y="8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9617075" y="3532187"/>
            <a:ext cx="417513" cy="1177925"/>
          </a:xfrm>
          <a:custGeom>
            <a:avLst/>
            <a:gdLst>
              <a:gd name="T0" fmla="*/ 0 w 1054"/>
              <a:gd name="T1" fmla="*/ 2968 h 2968"/>
              <a:gd name="T2" fmla="*/ 74 w 1054"/>
              <a:gd name="T3" fmla="*/ 2877 h 2968"/>
              <a:gd name="T4" fmla="*/ 146 w 1054"/>
              <a:gd name="T5" fmla="*/ 2786 h 2968"/>
              <a:gd name="T6" fmla="*/ 214 w 1054"/>
              <a:gd name="T7" fmla="*/ 2690 h 2968"/>
              <a:gd name="T8" fmla="*/ 280 w 1054"/>
              <a:gd name="T9" fmla="*/ 2595 h 2968"/>
              <a:gd name="T10" fmla="*/ 344 w 1054"/>
              <a:gd name="T11" fmla="*/ 2496 h 2968"/>
              <a:gd name="T12" fmla="*/ 405 w 1054"/>
              <a:gd name="T13" fmla="*/ 2396 h 2968"/>
              <a:gd name="T14" fmla="*/ 464 w 1054"/>
              <a:gd name="T15" fmla="*/ 2293 h 2968"/>
              <a:gd name="T16" fmla="*/ 521 w 1054"/>
              <a:gd name="T17" fmla="*/ 2189 h 2968"/>
              <a:gd name="T18" fmla="*/ 573 w 1054"/>
              <a:gd name="T19" fmla="*/ 2083 h 2968"/>
              <a:gd name="T20" fmla="*/ 625 w 1054"/>
              <a:gd name="T21" fmla="*/ 1978 h 2968"/>
              <a:gd name="T22" fmla="*/ 673 w 1054"/>
              <a:gd name="T23" fmla="*/ 1869 h 2968"/>
              <a:gd name="T24" fmla="*/ 719 w 1054"/>
              <a:gd name="T25" fmla="*/ 1759 h 2968"/>
              <a:gd name="T26" fmla="*/ 761 w 1054"/>
              <a:gd name="T27" fmla="*/ 1647 h 2968"/>
              <a:gd name="T28" fmla="*/ 802 w 1054"/>
              <a:gd name="T29" fmla="*/ 1534 h 2968"/>
              <a:gd name="T30" fmla="*/ 838 w 1054"/>
              <a:gd name="T31" fmla="*/ 1422 h 2968"/>
              <a:gd name="T32" fmla="*/ 872 w 1054"/>
              <a:gd name="T33" fmla="*/ 1306 h 2968"/>
              <a:gd name="T34" fmla="*/ 904 w 1054"/>
              <a:gd name="T35" fmla="*/ 1191 h 2968"/>
              <a:gd name="T36" fmla="*/ 933 w 1054"/>
              <a:gd name="T37" fmla="*/ 1074 h 2968"/>
              <a:gd name="T38" fmla="*/ 958 w 1054"/>
              <a:gd name="T39" fmla="*/ 957 h 2968"/>
              <a:gd name="T40" fmla="*/ 981 w 1054"/>
              <a:gd name="T41" fmla="*/ 838 h 2968"/>
              <a:gd name="T42" fmla="*/ 1000 w 1054"/>
              <a:gd name="T43" fmla="*/ 720 h 2968"/>
              <a:gd name="T44" fmla="*/ 1017 w 1054"/>
              <a:gd name="T45" fmla="*/ 601 h 2968"/>
              <a:gd name="T46" fmla="*/ 1030 w 1054"/>
              <a:gd name="T47" fmla="*/ 481 h 2968"/>
              <a:gd name="T48" fmla="*/ 1041 w 1054"/>
              <a:gd name="T49" fmla="*/ 361 h 2968"/>
              <a:gd name="T50" fmla="*/ 1048 w 1054"/>
              <a:gd name="T51" fmla="*/ 240 h 2968"/>
              <a:gd name="T52" fmla="*/ 1053 w 1054"/>
              <a:gd name="T53" fmla="*/ 120 h 2968"/>
              <a:gd name="T54" fmla="*/ 1054 w 1054"/>
              <a:gd name="T55" fmla="*/ 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2968">
                <a:moveTo>
                  <a:pt x="0" y="2968"/>
                </a:moveTo>
                <a:lnTo>
                  <a:pt x="74" y="2877"/>
                </a:lnTo>
                <a:lnTo>
                  <a:pt x="146" y="2786"/>
                </a:lnTo>
                <a:lnTo>
                  <a:pt x="214" y="2690"/>
                </a:lnTo>
                <a:lnTo>
                  <a:pt x="280" y="2595"/>
                </a:lnTo>
                <a:lnTo>
                  <a:pt x="344" y="2496"/>
                </a:lnTo>
                <a:lnTo>
                  <a:pt x="405" y="2396"/>
                </a:lnTo>
                <a:lnTo>
                  <a:pt x="464" y="2293"/>
                </a:lnTo>
                <a:lnTo>
                  <a:pt x="521" y="2189"/>
                </a:lnTo>
                <a:lnTo>
                  <a:pt x="573" y="2083"/>
                </a:lnTo>
                <a:lnTo>
                  <a:pt x="625" y="1978"/>
                </a:lnTo>
                <a:lnTo>
                  <a:pt x="673" y="1869"/>
                </a:lnTo>
                <a:lnTo>
                  <a:pt x="719" y="1759"/>
                </a:lnTo>
                <a:lnTo>
                  <a:pt x="761" y="1647"/>
                </a:lnTo>
                <a:lnTo>
                  <a:pt x="802" y="1534"/>
                </a:lnTo>
                <a:lnTo>
                  <a:pt x="838" y="1422"/>
                </a:lnTo>
                <a:lnTo>
                  <a:pt x="872" y="1306"/>
                </a:lnTo>
                <a:lnTo>
                  <a:pt x="904" y="1191"/>
                </a:lnTo>
                <a:lnTo>
                  <a:pt x="933" y="1074"/>
                </a:lnTo>
                <a:lnTo>
                  <a:pt x="958" y="957"/>
                </a:lnTo>
                <a:lnTo>
                  <a:pt x="981" y="838"/>
                </a:lnTo>
                <a:lnTo>
                  <a:pt x="1000" y="720"/>
                </a:lnTo>
                <a:lnTo>
                  <a:pt x="1017" y="601"/>
                </a:lnTo>
                <a:lnTo>
                  <a:pt x="1030" y="481"/>
                </a:lnTo>
                <a:lnTo>
                  <a:pt x="1041" y="361"/>
                </a:lnTo>
                <a:lnTo>
                  <a:pt x="1048" y="240"/>
                </a:lnTo>
                <a:lnTo>
                  <a:pt x="1053" y="120"/>
                </a:lnTo>
                <a:lnTo>
                  <a:pt x="105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9617075" y="1092200"/>
            <a:ext cx="0" cy="3617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18"/>
          <p:cNvSpPr>
            <a:spLocks noChangeArrowheads="1"/>
          </p:cNvSpPr>
          <p:nvPr/>
        </p:nvSpPr>
        <p:spPr bwMode="auto">
          <a:xfrm rot="21540000">
            <a:off x="8206282" y="2643132"/>
            <a:ext cx="2196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smtClean="0">
                <a:solidFill>
                  <a:srgbClr val="000000"/>
                </a:solidFill>
              </a:rPr>
              <a:t>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19"/>
          <p:cNvSpPr>
            <a:spLocks noChangeArrowheads="1"/>
          </p:cNvSpPr>
          <p:nvPr/>
        </p:nvSpPr>
        <p:spPr bwMode="auto">
          <a:xfrm rot="21540000">
            <a:off x="8248650" y="3168650"/>
            <a:ext cx="2555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smtClean="0">
                <a:ln>
                  <a:noFill/>
                </a:ln>
                <a:solidFill>
                  <a:srgbClr val="000000"/>
                </a:solidFill>
                <a:effectLst/>
                <a:latin typeface="Arial" panose="020B0604020202020204" pitchFamily="34" charset="0"/>
              </a:rPr>
              <a:t>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 name="Rectangle 20"/>
          <p:cNvSpPr>
            <a:spLocks noChangeArrowheads="1"/>
          </p:cNvSpPr>
          <p:nvPr/>
        </p:nvSpPr>
        <p:spPr bwMode="auto">
          <a:xfrm rot="21540000">
            <a:off x="9617075" y="727075"/>
            <a:ext cx="3048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smtClean="0">
                <a:ln>
                  <a:noFill/>
                </a:ln>
                <a:solidFill>
                  <a:srgbClr val="000000"/>
                </a:solidFill>
                <a:effectLst/>
                <a:latin typeface="Arial" panose="020B0604020202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 name="Rectangle 21"/>
          <p:cNvSpPr>
            <a:spLocks noChangeArrowheads="1"/>
          </p:cNvSpPr>
          <p:nvPr/>
        </p:nvSpPr>
        <p:spPr bwMode="auto">
          <a:xfrm rot="21540000">
            <a:off x="10021888" y="725487"/>
            <a:ext cx="447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smtClean="0">
                <a:ln>
                  <a:noFill/>
                </a:ln>
                <a:solidFill>
                  <a:srgbClr val="000000"/>
                </a:solidFill>
                <a:effectLst/>
                <a:latin typeface="Arial" panose="020B0604020202020204" pitchFamily="34" charset="0"/>
              </a:rPr>
              <a:t>h1'</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5" name="Rectangle 22"/>
          <p:cNvSpPr>
            <a:spLocks noChangeArrowheads="1"/>
          </p:cNvSpPr>
          <p:nvPr/>
        </p:nvSpPr>
        <p:spPr bwMode="auto">
          <a:xfrm rot="21540000">
            <a:off x="10050463" y="3463925"/>
            <a:ext cx="3984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smtClean="0">
                <a:ln>
                  <a:noFill/>
                </a:ln>
                <a:solidFill>
                  <a:srgbClr val="000000"/>
                </a:solidFill>
                <a:effectLst/>
                <a:latin typeface="Arial" panose="020B0604020202020204" pitchFamily="34" charset="0"/>
              </a:rPr>
              <a:t>h1</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6" name="Rectangle 23"/>
          <p:cNvSpPr>
            <a:spLocks noChangeArrowheads="1"/>
          </p:cNvSpPr>
          <p:nvPr/>
        </p:nvSpPr>
        <p:spPr bwMode="auto">
          <a:xfrm rot="21540000">
            <a:off x="10353675" y="2601912"/>
            <a:ext cx="447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smtClean="0">
                <a:ln>
                  <a:noFill/>
                </a:ln>
                <a:solidFill>
                  <a:srgbClr val="000000"/>
                </a:solidFill>
                <a:effectLst/>
                <a:latin typeface="Arial" panose="020B0604020202020204" pitchFamily="34" charset="0"/>
              </a:rPr>
              <a:t>h2'</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24"/>
          <p:cNvSpPr>
            <a:spLocks noChangeArrowheads="1"/>
          </p:cNvSpPr>
          <p:nvPr/>
        </p:nvSpPr>
        <p:spPr bwMode="auto">
          <a:xfrm rot="21540000">
            <a:off x="9574213" y="4703762"/>
            <a:ext cx="2555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smtClean="0">
                <a:ln>
                  <a:noFill/>
                </a:ln>
                <a:solidFill>
                  <a:srgbClr val="000000"/>
                </a:solidFill>
                <a:effectLst/>
                <a:latin typeface="Arial" panose="020B0604020202020204" pitchFamily="34" charset="0"/>
              </a:rPr>
              <a:t>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25"/>
          <p:cNvSpPr>
            <a:spLocks noChangeArrowheads="1"/>
          </p:cNvSpPr>
          <p:nvPr/>
        </p:nvSpPr>
        <p:spPr bwMode="auto">
          <a:xfrm rot="21540000">
            <a:off x="10212388" y="4740275"/>
            <a:ext cx="3984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smtClean="0">
                <a:ln>
                  <a:noFill/>
                </a:ln>
                <a:solidFill>
                  <a:srgbClr val="000000"/>
                </a:solidFill>
                <a:effectLst/>
                <a:latin typeface="Arial" panose="020B0604020202020204" pitchFamily="34" charset="0"/>
              </a:rPr>
              <a:t>h2</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Line 26"/>
          <p:cNvSpPr>
            <a:spLocks noChangeShapeType="1"/>
          </p:cNvSpPr>
          <p:nvPr/>
        </p:nvSpPr>
        <p:spPr bwMode="auto">
          <a:xfrm flipV="1">
            <a:off x="8429625" y="1092200"/>
            <a:ext cx="1187450" cy="1576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8429625" y="3532187"/>
            <a:ext cx="1187450" cy="1177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TextBox 30"/>
          <p:cNvSpPr txBox="1"/>
          <p:nvPr/>
        </p:nvSpPr>
        <p:spPr>
          <a:xfrm>
            <a:off x="339213" y="368710"/>
            <a:ext cx="6386052" cy="5632311"/>
          </a:xfrm>
          <a:prstGeom prst="rect">
            <a:avLst/>
          </a:prstGeom>
          <a:noFill/>
        </p:spPr>
        <p:txBody>
          <a:bodyPr wrap="square" rtlCol="0">
            <a:spAutoFit/>
          </a:bodyPr>
          <a:lstStyle/>
          <a:p>
            <a:r>
              <a:rPr lang="en-US" sz="2000" dirty="0" smtClean="0"/>
              <a:t>Points to remember:</a:t>
            </a:r>
          </a:p>
          <a:p>
            <a:pPr marL="342900" indent="-342900">
              <a:buFont typeface="Arial" panose="020B0604020202020204" pitchFamily="34" charset="0"/>
              <a:buChar char="•"/>
            </a:pPr>
            <a:r>
              <a:rPr lang="en-US" sz="2000" dirty="0" smtClean="0"/>
              <a:t>This is an application of Revolution method, which can be used to find out the true length and inclination of the line.</a:t>
            </a:r>
          </a:p>
          <a:p>
            <a:pPr marL="342900" indent="-342900">
              <a:buFont typeface="Arial" panose="020B0604020202020204" pitchFamily="34" charset="0"/>
              <a:buChar char="•"/>
            </a:pPr>
            <a:r>
              <a:rPr lang="en-US" sz="2000" dirty="0" smtClean="0"/>
              <a:t>While revolving the line such that it’s angle is kept constant, the height of the revolving end is constant, that is, the end of the projected view and the true length must lie on the locus of the revolving end of the line.</a:t>
            </a:r>
          </a:p>
          <a:p>
            <a:pPr marL="342900" indent="-342900">
              <a:buFont typeface="Arial" panose="020B0604020202020204" pitchFamily="34" charset="0"/>
              <a:buChar char="•"/>
            </a:pPr>
            <a:r>
              <a:rPr lang="en-US" sz="2000" dirty="0" smtClean="0"/>
              <a:t>True length in top view can be obtained by making the front view parallel (by revolution) and vice versa.</a:t>
            </a:r>
          </a:p>
          <a:p>
            <a:pPr marL="342900" indent="-342900">
              <a:buFont typeface="Arial" panose="020B0604020202020204" pitchFamily="34" charset="0"/>
              <a:buChar char="•"/>
            </a:pPr>
            <a:r>
              <a:rPr lang="en-US" sz="2000" dirty="0" smtClean="0"/>
              <a:t>The ends of the revolved line in both views should be collinear.</a:t>
            </a:r>
          </a:p>
          <a:p>
            <a:pPr marL="342900" indent="-342900">
              <a:buFont typeface="Arial" panose="020B0604020202020204" pitchFamily="34" charset="0"/>
              <a:buChar char="•"/>
            </a:pPr>
            <a:r>
              <a:rPr lang="en-US" sz="2000" dirty="0" smtClean="0"/>
              <a:t>Revolving the front view, such that it is parallel to the reference line, gives us an end projector which must contain the true length of the line and vice versa.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p:txBody>
      </p:sp>
    </p:spTree>
    <p:extLst>
      <p:ext uri="{BB962C8B-B14F-4D97-AF65-F5344CB8AC3E}">
        <p14:creationId xmlns:p14="http://schemas.microsoft.com/office/powerpoint/2010/main" val="836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1000"/>
                                        <p:tgtEl>
                                          <p:spTgt spid="23"/>
                                        </p:tgtEl>
                                      </p:cBhvr>
                                    </p:animEffect>
                                    <p:anim calcmode="lin" valueType="num">
                                      <p:cBhvr>
                                        <p:cTn id="78" dur="1000" fill="hold"/>
                                        <p:tgtEl>
                                          <p:spTgt spid="23"/>
                                        </p:tgtEl>
                                        <p:attrNameLst>
                                          <p:attrName>ppt_x</p:attrName>
                                        </p:attrNameLst>
                                      </p:cBhvr>
                                      <p:tavLst>
                                        <p:tav tm="0">
                                          <p:val>
                                            <p:strVal val="#ppt_x"/>
                                          </p:val>
                                        </p:tav>
                                        <p:tav tm="100000">
                                          <p:val>
                                            <p:strVal val="#ppt_x"/>
                                          </p:val>
                                        </p:tav>
                                      </p:tavLst>
                                    </p:anim>
                                    <p:anim calcmode="lin" valueType="num">
                                      <p:cBhvr>
                                        <p:cTn id="79" dur="1000" fill="hold"/>
                                        <p:tgtEl>
                                          <p:spTgt spid="2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1000"/>
                                        <p:tgtEl>
                                          <p:spTgt spid="24"/>
                                        </p:tgtEl>
                                      </p:cBhvr>
                                    </p:animEffect>
                                    <p:anim calcmode="lin" valueType="num">
                                      <p:cBhvr>
                                        <p:cTn id="83" dur="1000" fill="hold"/>
                                        <p:tgtEl>
                                          <p:spTgt spid="24"/>
                                        </p:tgtEl>
                                        <p:attrNameLst>
                                          <p:attrName>ppt_x</p:attrName>
                                        </p:attrNameLst>
                                      </p:cBhvr>
                                      <p:tavLst>
                                        <p:tav tm="0">
                                          <p:val>
                                            <p:strVal val="#ppt_x"/>
                                          </p:val>
                                        </p:tav>
                                        <p:tav tm="100000">
                                          <p:val>
                                            <p:strVal val="#ppt_x"/>
                                          </p:val>
                                        </p:tav>
                                      </p:tavLst>
                                    </p:anim>
                                    <p:anim calcmode="lin" valueType="num">
                                      <p:cBhvr>
                                        <p:cTn id="84" dur="1000" fill="hold"/>
                                        <p:tgtEl>
                                          <p:spTgt spid="2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1000"/>
                                        <p:tgtEl>
                                          <p:spTgt spid="25"/>
                                        </p:tgtEl>
                                      </p:cBhvr>
                                    </p:animEffect>
                                    <p:anim calcmode="lin" valueType="num">
                                      <p:cBhvr>
                                        <p:cTn id="88" dur="1000" fill="hold"/>
                                        <p:tgtEl>
                                          <p:spTgt spid="25"/>
                                        </p:tgtEl>
                                        <p:attrNameLst>
                                          <p:attrName>ppt_x</p:attrName>
                                        </p:attrNameLst>
                                      </p:cBhvr>
                                      <p:tavLst>
                                        <p:tav tm="0">
                                          <p:val>
                                            <p:strVal val="#ppt_x"/>
                                          </p:val>
                                        </p:tav>
                                        <p:tav tm="100000">
                                          <p:val>
                                            <p:strVal val="#ppt_x"/>
                                          </p:val>
                                        </p:tav>
                                      </p:tavLst>
                                    </p:anim>
                                    <p:anim calcmode="lin" valueType="num">
                                      <p:cBhvr>
                                        <p:cTn id="89" dur="1000" fill="hold"/>
                                        <p:tgtEl>
                                          <p:spTgt spid="2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1000"/>
                                        <p:tgtEl>
                                          <p:spTgt spid="26"/>
                                        </p:tgtEl>
                                      </p:cBhvr>
                                    </p:animEffect>
                                    <p:anim calcmode="lin" valueType="num">
                                      <p:cBhvr>
                                        <p:cTn id="93" dur="1000" fill="hold"/>
                                        <p:tgtEl>
                                          <p:spTgt spid="26"/>
                                        </p:tgtEl>
                                        <p:attrNameLst>
                                          <p:attrName>ppt_x</p:attrName>
                                        </p:attrNameLst>
                                      </p:cBhvr>
                                      <p:tavLst>
                                        <p:tav tm="0">
                                          <p:val>
                                            <p:strVal val="#ppt_x"/>
                                          </p:val>
                                        </p:tav>
                                        <p:tav tm="100000">
                                          <p:val>
                                            <p:strVal val="#ppt_x"/>
                                          </p:val>
                                        </p:tav>
                                      </p:tavLst>
                                    </p:anim>
                                    <p:anim calcmode="lin" valueType="num">
                                      <p:cBhvr>
                                        <p:cTn id="94" dur="1000" fill="hold"/>
                                        <p:tgtEl>
                                          <p:spTgt spid="2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1000"/>
                                        <p:tgtEl>
                                          <p:spTgt spid="27"/>
                                        </p:tgtEl>
                                      </p:cBhvr>
                                    </p:animEffect>
                                    <p:anim calcmode="lin" valueType="num">
                                      <p:cBhvr>
                                        <p:cTn id="98" dur="1000" fill="hold"/>
                                        <p:tgtEl>
                                          <p:spTgt spid="27"/>
                                        </p:tgtEl>
                                        <p:attrNameLst>
                                          <p:attrName>ppt_x</p:attrName>
                                        </p:attrNameLst>
                                      </p:cBhvr>
                                      <p:tavLst>
                                        <p:tav tm="0">
                                          <p:val>
                                            <p:strVal val="#ppt_x"/>
                                          </p:val>
                                        </p:tav>
                                        <p:tav tm="100000">
                                          <p:val>
                                            <p:strVal val="#ppt_x"/>
                                          </p:val>
                                        </p:tav>
                                      </p:tavLst>
                                    </p:anim>
                                    <p:anim calcmode="lin" valueType="num">
                                      <p:cBhvr>
                                        <p:cTn id="99" dur="1000" fill="hold"/>
                                        <p:tgtEl>
                                          <p:spTgt spid="2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1000"/>
                                        <p:tgtEl>
                                          <p:spTgt spid="28"/>
                                        </p:tgtEl>
                                      </p:cBhvr>
                                    </p:animEffect>
                                    <p:anim calcmode="lin" valueType="num">
                                      <p:cBhvr>
                                        <p:cTn id="103" dur="1000" fill="hold"/>
                                        <p:tgtEl>
                                          <p:spTgt spid="28"/>
                                        </p:tgtEl>
                                        <p:attrNameLst>
                                          <p:attrName>ppt_x</p:attrName>
                                        </p:attrNameLst>
                                      </p:cBhvr>
                                      <p:tavLst>
                                        <p:tav tm="0">
                                          <p:val>
                                            <p:strVal val="#ppt_x"/>
                                          </p:val>
                                        </p:tav>
                                        <p:tav tm="100000">
                                          <p:val>
                                            <p:strVal val="#ppt_x"/>
                                          </p:val>
                                        </p:tav>
                                      </p:tavLst>
                                    </p:anim>
                                    <p:anim calcmode="lin" valueType="num">
                                      <p:cBhvr>
                                        <p:cTn id="104" dur="1000" fill="hold"/>
                                        <p:tgtEl>
                                          <p:spTgt spid="2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1000"/>
                                        <p:tgtEl>
                                          <p:spTgt spid="29"/>
                                        </p:tgtEl>
                                      </p:cBhvr>
                                    </p:animEffect>
                                    <p:anim calcmode="lin" valueType="num">
                                      <p:cBhvr>
                                        <p:cTn id="108" dur="1000" fill="hold"/>
                                        <p:tgtEl>
                                          <p:spTgt spid="29"/>
                                        </p:tgtEl>
                                        <p:attrNameLst>
                                          <p:attrName>ppt_x</p:attrName>
                                        </p:attrNameLst>
                                      </p:cBhvr>
                                      <p:tavLst>
                                        <p:tav tm="0">
                                          <p:val>
                                            <p:strVal val="#ppt_x"/>
                                          </p:val>
                                        </p:tav>
                                        <p:tav tm="100000">
                                          <p:val>
                                            <p:strVal val="#ppt_x"/>
                                          </p:val>
                                        </p:tav>
                                      </p:tavLst>
                                    </p:anim>
                                    <p:anim calcmode="lin" valueType="num">
                                      <p:cBhvr>
                                        <p:cTn id="109" dur="1000" fill="hold"/>
                                        <p:tgtEl>
                                          <p:spTgt spid="2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000"/>
                                        <p:tgtEl>
                                          <p:spTgt spid="30"/>
                                        </p:tgtEl>
                                      </p:cBhvr>
                                    </p:animEffect>
                                    <p:anim calcmode="lin" valueType="num">
                                      <p:cBhvr>
                                        <p:cTn id="113" dur="1000" fill="hold"/>
                                        <p:tgtEl>
                                          <p:spTgt spid="30"/>
                                        </p:tgtEl>
                                        <p:attrNameLst>
                                          <p:attrName>ppt_x</p:attrName>
                                        </p:attrNameLst>
                                      </p:cBhvr>
                                      <p:tavLst>
                                        <p:tav tm="0">
                                          <p:val>
                                            <p:strVal val="#ppt_x"/>
                                          </p:val>
                                        </p:tav>
                                        <p:tav tm="100000">
                                          <p:val>
                                            <p:strVal val="#ppt_x"/>
                                          </p:val>
                                        </p:tav>
                                      </p:tavLst>
                                    </p:anim>
                                    <p:anim calcmode="lin" valueType="num">
                                      <p:cBhvr>
                                        <p:cTn id="114" dur="1000" fill="hold"/>
                                        <p:tgtEl>
                                          <p:spTgt spid="3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fade">
                                      <p:cBhvr>
                                        <p:cTn id="117" dur="1000"/>
                                        <p:tgtEl>
                                          <p:spTgt spid="8"/>
                                        </p:tgtEl>
                                      </p:cBhvr>
                                    </p:animEffect>
                                    <p:anim calcmode="lin" valueType="num">
                                      <p:cBhvr>
                                        <p:cTn id="118" dur="1000" fill="hold"/>
                                        <p:tgtEl>
                                          <p:spTgt spid="8"/>
                                        </p:tgtEl>
                                        <p:attrNameLst>
                                          <p:attrName>ppt_x</p:attrName>
                                        </p:attrNameLst>
                                      </p:cBhvr>
                                      <p:tavLst>
                                        <p:tav tm="0">
                                          <p:val>
                                            <p:strVal val="#ppt_x"/>
                                          </p:val>
                                        </p:tav>
                                        <p:tav tm="100000">
                                          <p:val>
                                            <p:strVal val="#ppt_x"/>
                                          </p:val>
                                        </p:tav>
                                      </p:tavLst>
                                    </p:anim>
                                    <p:anim calcmode="lin" valueType="num">
                                      <p:cBhvr>
                                        <p:cTn id="1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31">
                                            <p:txEl>
                                              <p:pRg st="0" end="0"/>
                                            </p:txEl>
                                          </p:spTgt>
                                        </p:tgtEl>
                                        <p:attrNameLst>
                                          <p:attrName>style.visibility</p:attrName>
                                        </p:attrNameLst>
                                      </p:cBhvr>
                                      <p:to>
                                        <p:strVal val="visible"/>
                                      </p:to>
                                    </p:set>
                                    <p:animEffect transition="in" filter="fade">
                                      <p:cBhvr>
                                        <p:cTn id="124" dur="1000"/>
                                        <p:tgtEl>
                                          <p:spTgt spid="31">
                                            <p:txEl>
                                              <p:pRg st="0" end="0"/>
                                            </p:txEl>
                                          </p:spTgt>
                                        </p:tgtEl>
                                      </p:cBhvr>
                                    </p:animEffect>
                                    <p:anim calcmode="lin" valueType="num">
                                      <p:cBhvr>
                                        <p:cTn id="125"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26"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31">
                                            <p:txEl>
                                              <p:pRg st="1" end="1"/>
                                            </p:txEl>
                                          </p:spTgt>
                                        </p:tgtEl>
                                        <p:attrNameLst>
                                          <p:attrName>style.visibility</p:attrName>
                                        </p:attrNameLst>
                                      </p:cBhvr>
                                      <p:to>
                                        <p:strVal val="visible"/>
                                      </p:to>
                                    </p:set>
                                    <p:animEffect transition="in" filter="fade">
                                      <p:cBhvr>
                                        <p:cTn id="131" dur="1000"/>
                                        <p:tgtEl>
                                          <p:spTgt spid="31">
                                            <p:txEl>
                                              <p:pRg st="1" end="1"/>
                                            </p:txEl>
                                          </p:spTgt>
                                        </p:tgtEl>
                                      </p:cBhvr>
                                    </p:animEffect>
                                    <p:anim calcmode="lin" valueType="num">
                                      <p:cBhvr>
                                        <p:cTn id="132" dur="10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133" dur="1000" fill="hold"/>
                                        <p:tgtEl>
                                          <p:spTgt spid="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31">
                                            <p:txEl>
                                              <p:pRg st="2" end="2"/>
                                            </p:txEl>
                                          </p:spTgt>
                                        </p:tgtEl>
                                        <p:attrNameLst>
                                          <p:attrName>style.visibility</p:attrName>
                                        </p:attrNameLst>
                                      </p:cBhvr>
                                      <p:to>
                                        <p:strVal val="visible"/>
                                      </p:to>
                                    </p:set>
                                    <p:animEffect transition="in" filter="fade">
                                      <p:cBhvr>
                                        <p:cTn id="138" dur="1000"/>
                                        <p:tgtEl>
                                          <p:spTgt spid="31">
                                            <p:txEl>
                                              <p:pRg st="2" end="2"/>
                                            </p:txEl>
                                          </p:spTgt>
                                        </p:tgtEl>
                                      </p:cBhvr>
                                    </p:animEffect>
                                    <p:anim calcmode="lin" valueType="num">
                                      <p:cBhvr>
                                        <p:cTn id="139" dur="10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140" dur="1000" fill="hold"/>
                                        <p:tgtEl>
                                          <p:spTgt spid="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31">
                                            <p:txEl>
                                              <p:pRg st="3" end="3"/>
                                            </p:txEl>
                                          </p:spTgt>
                                        </p:tgtEl>
                                        <p:attrNameLst>
                                          <p:attrName>style.visibility</p:attrName>
                                        </p:attrNameLst>
                                      </p:cBhvr>
                                      <p:to>
                                        <p:strVal val="visible"/>
                                      </p:to>
                                    </p:set>
                                    <p:animEffect transition="in" filter="fade">
                                      <p:cBhvr>
                                        <p:cTn id="145" dur="1000"/>
                                        <p:tgtEl>
                                          <p:spTgt spid="31">
                                            <p:txEl>
                                              <p:pRg st="3" end="3"/>
                                            </p:txEl>
                                          </p:spTgt>
                                        </p:tgtEl>
                                      </p:cBhvr>
                                    </p:animEffect>
                                    <p:anim calcmode="lin" valueType="num">
                                      <p:cBhvr>
                                        <p:cTn id="146" dur="100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147" dur="1000" fill="hold"/>
                                        <p:tgtEl>
                                          <p:spTgt spid="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31">
                                            <p:txEl>
                                              <p:pRg st="4" end="4"/>
                                            </p:txEl>
                                          </p:spTgt>
                                        </p:tgtEl>
                                        <p:attrNameLst>
                                          <p:attrName>style.visibility</p:attrName>
                                        </p:attrNameLst>
                                      </p:cBhvr>
                                      <p:to>
                                        <p:strVal val="visible"/>
                                      </p:to>
                                    </p:set>
                                    <p:animEffect transition="in" filter="fade">
                                      <p:cBhvr>
                                        <p:cTn id="152" dur="1000"/>
                                        <p:tgtEl>
                                          <p:spTgt spid="31">
                                            <p:txEl>
                                              <p:pRg st="4" end="4"/>
                                            </p:txEl>
                                          </p:spTgt>
                                        </p:tgtEl>
                                      </p:cBhvr>
                                    </p:animEffect>
                                    <p:anim calcmode="lin" valueType="num">
                                      <p:cBhvr>
                                        <p:cTn id="153" dur="1000" fill="hold"/>
                                        <p:tgtEl>
                                          <p:spTgt spid="31">
                                            <p:txEl>
                                              <p:pRg st="4" end="4"/>
                                            </p:txEl>
                                          </p:spTgt>
                                        </p:tgtEl>
                                        <p:attrNameLst>
                                          <p:attrName>ppt_x</p:attrName>
                                        </p:attrNameLst>
                                      </p:cBhvr>
                                      <p:tavLst>
                                        <p:tav tm="0">
                                          <p:val>
                                            <p:strVal val="#ppt_x"/>
                                          </p:val>
                                        </p:tav>
                                        <p:tav tm="100000">
                                          <p:val>
                                            <p:strVal val="#ppt_x"/>
                                          </p:val>
                                        </p:tav>
                                      </p:tavLst>
                                    </p:anim>
                                    <p:anim calcmode="lin" valueType="num">
                                      <p:cBhvr>
                                        <p:cTn id="154" dur="1000" fill="hold"/>
                                        <p:tgtEl>
                                          <p:spTgt spid="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nodeType="clickEffect">
                                  <p:stCondLst>
                                    <p:cond delay="0"/>
                                  </p:stCondLst>
                                  <p:childTnLst>
                                    <p:set>
                                      <p:cBhvr>
                                        <p:cTn id="158" dur="1" fill="hold">
                                          <p:stCondLst>
                                            <p:cond delay="0"/>
                                          </p:stCondLst>
                                        </p:cTn>
                                        <p:tgtEl>
                                          <p:spTgt spid="31">
                                            <p:txEl>
                                              <p:pRg st="5" end="5"/>
                                            </p:txEl>
                                          </p:spTgt>
                                        </p:tgtEl>
                                        <p:attrNameLst>
                                          <p:attrName>style.visibility</p:attrName>
                                        </p:attrNameLst>
                                      </p:cBhvr>
                                      <p:to>
                                        <p:strVal val="visible"/>
                                      </p:to>
                                    </p:set>
                                    <p:animEffect transition="in" filter="fade">
                                      <p:cBhvr>
                                        <p:cTn id="159" dur="1000"/>
                                        <p:tgtEl>
                                          <p:spTgt spid="31">
                                            <p:txEl>
                                              <p:pRg st="5" end="5"/>
                                            </p:txEl>
                                          </p:spTgt>
                                        </p:tgtEl>
                                      </p:cBhvr>
                                    </p:animEffect>
                                    <p:anim calcmode="lin" valueType="num">
                                      <p:cBhvr>
                                        <p:cTn id="160" dur="1000" fill="hold"/>
                                        <p:tgtEl>
                                          <p:spTgt spid="31">
                                            <p:txEl>
                                              <p:pRg st="5" end="5"/>
                                            </p:txEl>
                                          </p:spTgt>
                                        </p:tgtEl>
                                        <p:attrNameLst>
                                          <p:attrName>ppt_x</p:attrName>
                                        </p:attrNameLst>
                                      </p:cBhvr>
                                      <p:tavLst>
                                        <p:tav tm="0">
                                          <p:val>
                                            <p:strVal val="#ppt_x"/>
                                          </p:val>
                                        </p:tav>
                                        <p:tav tm="100000">
                                          <p:val>
                                            <p:strVal val="#ppt_x"/>
                                          </p:val>
                                        </p:tav>
                                      </p:tavLst>
                                    </p:anim>
                                    <p:anim calcmode="lin" valueType="num">
                                      <p:cBhvr>
                                        <p:cTn id="161" dur="1000" fill="hold"/>
                                        <p:tgtEl>
                                          <p:spTgt spid="3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Orthographic Projection</a:t>
            </a:r>
            <a:endParaRPr lang="en-US" dirty="0"/>
          </a:p>
        </p:txBody>
      </p:sp>
      <p:sp>
        <p:nvSpPr>
          <p:cNvPr id="3" name="Content Placeholder 2"/>
          <p:cNvSpPr>
            <a:spLocks noGrp="1"/>
          </p:cNvSpPr>
          <p:nvPr>
            <p:ph idx="1"/>
          </p:nvPr>
        </p:nvSpPr>
        <p:spPr>
          <a:xfrm>
            <a:off x="838200" y="1825625"/>
            <a:ext cx="6979276" cy="4351338"/>
          </a:xfrm>
        </p:spPr>
        <p:txBody>
          <a:bodyPr>
            <a:normAutofit/>
          </a:bodyPr>
          <a:lstStyle/>
          <a:p>
            <a:r>
              <a:rPr lang="en-US" sz="1800" dirty="0"/>
              <a:t>If an observer, imagined to be positioned at </a:t>
            </a:r>
            <a:r>
              <a:rPr lang="en-US" sz="1800" dirty="0" smtClean="0"/>
              <a:t>infinity </a:t>
            </a:r>
            <a:r>
              <a:rPr lang="en-US" sz="1800" dirty="0"/>
              <a:t>in front of a plane, looks at a point P with one eye, the line of sight joining the eye of the observer to the point P will be perpendicular to the plane and will meet the picture plane at point p</a:t>
            </a:r>
            <a:r>
              <a:rPr lang="en-US" sz="1800" dirty="0" smtClean="0"/>
              <a:t>′.</a:t>
            </a:r>
          </a:p>
          <a:p>
            <a:r>
              <a:rPr lang="en-US" sz="1800" dirty="0"/>
              <a:t>Point p′ is the view of point P and is known as its orthographic </a:t>
            </a:r>
            <a:r>
              <a:rPr lang="en-US" sz="1800" dirty="0" smtClean="0"/>
              <a:t>projection</a:t>
            </a:r>
          </a:p>
          <a:p>
            <a:r>
              <a:rPr lang="en-US" sz="1800" dirty="0"/>
              <a:t>The line of sight is known as the projector and the picture plane is called the plane of </a:t>
            </a:r>
            <a:r>
              <a:rPr lang="en-US" sz="1800" dirty="0" smtClean="0"/>
              <a:t>projection.</a:t>
            </a:r>
          </a:p>
          <a:p>
            <a:r>
              <a:rPr lang="en-US" sz="1800" dirty="0" smtClean="0"/>
              <a:t>The projectors are always parallel with each other and perpendicular to the plane of projection.</a:t>
            </a:r>
          </a:p>
          <a:p>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827557"/>
            <a:ext cx="3759558" cy="3605207"/>
          </a:xfrm>
          <a:prstGeom prst="rect">
            <a:avLst/>
          </a:prstGeom>
        </p:spPr>
      </p:pic>
      <p:sp>
        <p:nvSpPr>
          <p:cNvPr id="6" name="TextBox 5"/>
          <p:cNvSpPr txBox="1"/>
          <p:nvPr/>
        </p:nvSpPr>
        <p:spPr>
          <a:xfrm>
            <a:off x="9311425" y="1825625"/>
            <a:ext cx="592428" cy="369332"/>
          </a:xfrm>
          <a:prstGeom prst="rect">
            <a:avLst/>
          </a:prstGeom>
          <a:noFill/>
        </p:spPr>
        <p:txBody>
          <a:bodyPr wrap="square" rtlCol="0">
            <a:spAutoFit/>
          </a:bodyPr>
          <a:lstStyle/>
          <a:p>
            <a:pPr algn="ctr"/>
            <a:r>
              <a:rPr lang="en-US" dirty="0"/>
              <a:t>p</a:t>
            </a:r>
            <a:r>
              <a:rPr lang="en-US" dirty="0" smtClean="0"/>
              <a:t>’</a:t>
            </a:r>
            <a:endParaRPr lang="en-US" dirty="0"/>
          </a:p>
        </p:txBody>
      </p:sp>
      <p:sp>
        <p:nvSpPr>
          <p:cNvPr id="7" name="TextBox 6"/>
          <p:cNvSpPr txBox="1"/>
          <p:nvPr/>
        </p:nvSpPr>
        <p:spPr>
          <a:xfrm>
            <a:off x="10761371" y="2692394"/>
            <a:ext cx="592429" cy="369332"/>
          </a:xfrm>
          <a:prstGeom prst="rect">
            <a:avLst/>
          </a:prstGeom>
          <a:noFill/>
        </p:spPr>
        <p:txBody>
          <a:bodyPr wrap="square" rtlCol="0">
            <a:spAutoFit/>
          </a:bodyPr>
          <a:lstStyle/>
          <a:p>
            <a:pPr algn="ctr"/>
            <a:r>
              <a:rPr lang="en-US" dirty="0" smtClean="0"/>
              <a:t>p</a:t>
            </a:r>
            <a:endParaRPr lang="en-US" dirty="0"/>
          </a:p>
        </p:txBody>
      </p:sp>
    </p:spTree>
    <p:extLst>
      <p:ext uri="{BB962C8B-B14F-4D97-AF65-F5344CB8AC3E}">
        <p14:creationId xmlns:p14="http://schemas.microsoft.com/office/powerpoint/2010/main" val="10106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1000"/>
                                        <p:tgtEl>
                                          <p:spTgt spid="3">
                                            <p:txEl>
                                              <p:pRg st="1" end="1"/>
                                            </p:txEl>
                                          </p:spTgt>
                                        </p:tgtEl>
                                      </p:cBhvr>
                                    </p:animEffect>
                                    <p:anim calcmode="lin" valueType="num">
                                      <p:cBhvr>
                                        <p:cTn id="3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1000"/>
                                        <p:tgtEl>
                                          <p:spTgt spid="3">
                                            <p:txEl>
                                              <p:pRg st="2" end="2"/>
                                            </p:txEl>
                                          </p:spTgt>
                                        </p:tgtEl>
                                      </p:cBhvr>
                                    </p:animEffect>
                                    <p:anim calcmode="lin" valueType="num">
                                      <p:cBhvr>
                                        <p:cTn id="3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fade">
                                      <p:cBhvr>
                                        <p:cTn id="45" dur="1000"/>
                                        <p:tgtEl>
                                          <p:spTgt spid="3">
                                            <p:txEl>
                                              <p:pRg st="3" end="3"/>
                                            </p:txEl>
                                          </p:spTgt>
                                        </p:tgtEl>
                                      </p:cBhvr>
                                    </p:animEffect>
                                    <p:anim calcmode="lin" valueType="num">
                                      <p:cBhvr>
                                        <p:cTn id="4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24490" y="180212"/>
            <a:ext cx="11114469" cy="707886"/>
          </a:xfrm>
          <a:prstGeom prst="rect">
            <a:avLst/>
          </a:prstGeom>
          <a:noFill/>
        </p:spPr>
        <p:txBody>
          <a:bodyPr wrap="square" rtlCol="0">
            <a:spAutoFit/>
          </a:bodyPr>
          <a:lstStyle/>
          <a:p>
            <a:r>
              <a:rPr lang="en-US" sz="2000" dirty="0" smtClean="0"/>
              <a:t>2) Determine the true length and true inclination of the line with VP and HP from the given projection using the revolution method.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699" y="691411"/>
            <a:ext cx="5762133" cy="5664939"/>
          </a:xfrm>
          <a:prstGeom prst="rect">
            <a:avLst/>
          </a:prstGeom>
        </p:spPr>
      </p:pic>
    </p:spTree>
    <p:extLst>
      <p:ext uri="{BB962C8B-B14F-4D97-AF65-F5344CB8AC3E}">
        <p14:creationId xmlns:p14="http://schemas.microsoft.com/office/powerpoint/2010/main" val="6626893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6600"/>
            <a:ext cx="10515600" cy="5440363"/>
          </a:xfrm>
        </p:spPr>
        <p:txBody>
          <a:bodyPr>
            <a:normAutofit/>
          </a:bodyPr>
          <a:lstStyle/>
          <a:p>
            <a:pPr marL="0" indent="0">
              <a:buNone/>
            </a:pPr>
            <a:r>
              <a:rPr lang="en-US" sz="2400" dirty="0" smtClean="0"/>
              <a:t>General steps to find the true length using the “Revolution Method”:</a:t>
            </a:r>
          </a:p>
          <a:p>
            <a:r>
              <a:rPr lang="en-US" sz="2400" dirty="0" smtClean="0"/>
              <a:t>Make on of the projected view parallel to the reference line, that is, pivot one end of the projected line and revolve the other end along the arc of radius which is equal to the length of that projected view.</a:t>
            </a:r>
          </a:p>
          <a:p>
            <a:r>
              <a:rPr lang="en-US" sz="2400" dirty="0" smtClean="0"/>
              <a:t>Draw the projection line until it intersects the locus of the revolved point in the counter view.</a:t>
            </a:r>
          </a:p>
          <a:p>
            <a:r>
              <a:rPr lang="en-US" sz="2400" dirty="0" smtClean="0"/>
              <a:t>Join the pivot point of the counter view and the point of intersection, and the length of the line drawn is the required true length.</a:t>
            </a:r>
          </a:p>
          <a:p>
            <a:endParaRPr lang="en-US" sz="24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410445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269875" y="3049587"/>
            <a:ext cx="5178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269875" y="5510212"/>
            <a:ext cx="5829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269875" y="1150937"/>
            <a:ext cx="51117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269875" y="3471862"/>
            <a:ext cx="4686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269875" y="2557462"/>
            <a:ext cx="46577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615950" y="2557462"/>
            <a:ext cx="0" cy="914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4127500" y="138112"/>
            <a:ext cx="0" cy="5870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615950" y="1150937"/>
            <a:ext cx="3511550" cy="1406525"/>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615950" y="3471862"/>
            <a:ext cx="3511550" cy="2038350"/>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4125913" y="3471862"/>
            <a:ext cx="549275" cy="2038350"/>
          </a:xfrm>
          <a:custGeom>
            <a:avLst/>
            <a:gdLst>
              <a:gd name="T0" fmla="*/ 0 w 690"/>
              <a:gd name="T1" fmla="*/ 2569 h 2569"/>
              <a:gd name="T2" fmla="*/ 62 w 690"/>
              <a:gd name="T3" fmla="*/ 2457 h 2569"/>
              <a:gd name="T4" fmla="*/ 123 w 690"/>
              <a:gd name="T5" fmla="*/ 2343 h 2569"/>
              <a:gd name="T6" fmla="*/ 180 w 690"/>
              <a:gd name="T7" fmla="*/ 2229 h 2569"/>
              <a:gd name="T8" fmla="*/ 235 w 690"/>
              <a:gd name="T9" fmla="*/ 2113 h 2569"/>
              <a:gd name="T10" fmla="*/ 286 w 690"/>
              <a:gd name="T11" fmla="*/ 1996 h 2569"/>
              <a:gd name="T12" fmla="*/ 334 w 690"/>
              <a:gd name="T13" fmla="*/ 1877 h 2569"/>
              <a:gd name="T14" fmla="*/ 379 w 690"/>
              <a:gd name="T15" fmla="*/ 1757 h 2569"/>
              <a:gd name="T16" fmla="*/ 422 w 690"/>
              <a:gd name="T17" fmla="*/ 1636 h 2569"/>
              <a:gd name="T18" fmla="*/ 461 w 690"/>
              <a:gd name="T19" fmla="*/ 1515 h 2569"/>
              <a:gd name="T20" fmla="*/ 498 w 690"/>
              <a:gd name="T21" fmla="*/ 1392 h 2569"/>
              <a:gd name="T22" fmla="*/ 531 w 690"/>
              <a:gd name="T23" fmla="*/ 1268 h 2569"/>
              <a:gd name="T24" fmla="*/ 561 w 690"/>
              <a:gd name="T25" fmla="*/ 1144 h 2569"/>
              <a:gd name="T26" fmla="*/ 588 w 690"/>
              <a:gd name="T27" fmla="*/ 1018 h 2569"/>
              <a:gd name="T28" fmla="*/ 612 w 690"/>
              <a:gd name="T29" fmla="*/ 892 h 2569"/>
              <a:gd name="T30" fmla="*/ 632 w 690"/>
              <a:gd name="T31" fmla="*/ 766 h 2569"/>
              <a:gd name="T32" fmla="*/ 650 w 690"/>
              <a:gd name="T33" fmla="*/ 639 h 2569"/>
              <a:gd name="T34" fmla="*/ 664 w 690"/>
              <a:gd name="T35" fmla="*/ 511 h 2569"/>
              <a:gd name="T36" fmla="*/ 676 w 690"/>
              <a:gd name="T37" fmla="*/ 384 h 2569"/>
              <a:gd name="T38" fmla="*/ 684 w 690"/>
              <a:gd name="T39" fmla="*/ 256 h 2569"/>
              <a:gd name="T40" fmla="*/ 689 w 690"/>
              <a:gd name="T41" fmla="*/ 128 h 2569"/>
              <a:gd name="T42" fmla="*/ 690 w 690"/>
              <a:gd name="T43" fmla="*/ 0 h 2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0" h="2569">
                <a:moveTo>
                  <a:pt x="0" y="2569"/>
                </a:moveTo>
                <a:lnTo>
                  <a:pt x="62" y="2457"/>
                </a:lnTo>
                <a:lnTo>
                  <a:pt x="123" y="2343"/>
                </a:lnTo>
                <a:lnTo>
                  <a:pt x="180" y="2229"/>
                </a:lnTo>
                <a:lnTo>
                  <a:pt x="235" y="2113"/>
                </a:lnTo>
                <a:lnTo>
                  <a:pt x="286" y="1996"/>
                </a:lnTo>
                <a:lnTo>
                  <a:pt x="334" y="1877"/>
                </a:lnTo>
                <a:lnTo>
                  <a:pt x="379" y="1757"/>
                </a:lnTo>
                <a:lnTo>
                  <a:pt x="422" y="1636"/>
                </a:lnTo>
                <a:lnTo>
                  <a:pt x="461" y="1515"/>
                </a:lnTo>
                <a:lnTo>
                  <a:pt x="498" y="1392"/>
                </a:lnTo>
                <a:lnTo>
                  <a:pt x="531" y="1268"/>
                </a:lnTo>
                <a:lnTo>
                  <a:pt x="561" y="1144"/>
                </a:lnTo>
                <a:lnTo>
                  <a:pt x="588" y="1018"/>
                </a:lnTo>
                <a:lnTo>
                  <a:pt x="612" y="892"/>
                </a:lnTo>
                <a:lnTo>
                  <a:pt x="632" y="766"/>
                </a:lnTo>
                <a:lnTo>
                  <a:pt x="650" y="639"/>
                </a:lnTo>
                <a:lnTo>
                  <a:pt x="664" y="511"/>
                </a:lnTo>
                <a:lnTo>
                  <a:pt x="676" y="384"/>
                </a:lnTo>
                <a:lnTo>
                  <a:pt x="684" y="256"/>
                </a:lnTo>
                <a:lnTo>
                  <a:pt x="689" y="128"/>
                </a:lnTo>
                <a:lnTo>
                  <a:pt x="69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4127500" y="1150937"/>
            <a:ext cx="269875" cy="1406525"/>
          </a:xfrm>
          <a:custGeom>
            <a:avLst/>
            <a:gdLst>
              <a:gd name="T0" fmla="*/ 340 w 340"/>
              <a:gd name="T1" fmla="*/ 1772 h 1772"/>
              <a:gd name="T2" fmla="*/ 339 w 340"/>
              <a:gd name="T3" fmla="*/ 1651 h 1772"/>
              <a:gd name="T4" fmla="*/ 334 w 340"/>
              <a:gd name="T5" fmla="*/ 1530 h 1772"/>
              <a:gd name="T6" fmla="*/ 326 w 340"/>
              <a:gd name="T7" fmla="*/ 1409 h 1772"/>
              <a:gd name="T8" fmla="*/ 315 w 340"/>
              <a:gd name="T9" fmla="*/ 1289 h 1772"/>
              <a:gd name="T10" fmla="*/ 302 w 340"/>
              <a:gd name="T11" fmla="*/ 1168 h 1772"/>
              <a:gd name="T12" fmla="*/ 286 w 340"/>
              <a:gd name="T13" fmla="*/ 1049 h 1772"/>
              <a:gd name="T14" fmla="*/ 266 w 340"/>
              <a:gd name="T15" fmla="*/ 929 h 1772"/>
              <a:gd name="T16" fmla="*/ 243 w 340"/>
              <a:gd name="T17" fmla="*/ 811 h 1772"/>
              <a:gd name="T18" fmla="*/ 217 w 340"/>
              <a:gd name="T19" fmla="*/ 692 h 1772"/>
              <a:gd name="T20" fmla="*/ 187 w 340"/>
              <a:gd name="T21" fmla="*/ 575 h 1772"/>
              <a:gd name="T22" fmla="*/ 156 w 340"/>
              <a:gd name="T23" fmla="*/ 458 h 1772"/>
              <a:gd name="T24" fmla="*/ 121 w 340"/>
              <a:gd name="T25" fmla="*/ 342 h 1772"/>
              <a:gd name="T26" fmla="*/ 84 w 340"/>
              <a:gd name="T27" fmla="*/ 227 h 1772"/>
              <a:gd name="T28" fmla="*/ 42 w 340"/>
              <a:gd name="T29" fmla="*/ 113 h 1772"/>
              <a:gd name="T30" fmla="*/ 0 w 340"/>
              <a:gd name="T31"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0" h="1772">
                <a:moveTo>
                  <a:pt x="340" y="1772"/>
                </a:moveTo>
                <a:lnTo>
                  <a:pt x="339" y="1651"/>
                </a:lnTo>
                <a:lnTo>
                  <a:pt x="334" y="1530"/>
                </a:lnTo>
                <a:lnTo>
                  <a:pt x="326" y="1409"/>
                </a:lnTo>
                <a:lnTo>
                  <a:pt x="315" y="1289"/>
                </a:lnTo>
                <a:lnTo>
                  <a:pt x="302" y="1168"/>
                </a:lnTo>
                <a:lnTo>
                  <a:pt x="286" y="1049"/>
                </a:lnTo>
                <a:lnTo>
                  <a:pt x="266" y="929"/>
                </a:lnTo>
                <a:lnTo>
                  <a:pt x="243" y="811"/>
                </a:lnTo>
                <a:lnTo>
                  <a:pt x="217" y="692"/>
                </a:lnTo>
                <a:lnTo>
                  <a:pt x="187" y="575"/>
                </a:lnTo>
                <a:lnTo>
                  <a:pt x="156" y="458"/>
                </a:lnTo>
                <a:lnTo>
                  <a:pt x="121" y="342"/>
                </a:lnTo>
                <a:lnTo>
                  <a:pt x="84" y="227"/>
                </a:lnTo>
                <a:lnTo>
                  <a:pt x="42" y="11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4675188" y="1150937"/>
            <a:ext cx="0" cy="2320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4397375" y="2557462"/>
            <a:ext cx="0" cy="2952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615950" y="1150937"/>
            <a:ext cx="4059238" cy="140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615950" y="3471862"/>
            <a:ext cx="3781425" cy="203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6832600" y="3049587"/>
            <a:ext cx="521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a:off x="6921500" y="5510212"/>
            <a:ext cx="4743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7073900" y="1129784"/>
            <a:ext cx="4637088" cy="2115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7175500" y="3471862"/>
            <a:ext cx="45132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6869113" y="2557462"/>
            <a:ext cx="4841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11304588" y="138112"/>
            <a:ext cx="0" cy="5870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7793038" y="1150937"/>
            <a:ext cx="3511550" cy="1406525"/>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7793038" y="3471862"/>
            <a:ext cx="3511550" cy="2038350"/>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7793038" y="2557462"/>
            <a:ext cx="0" cy="914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p:cNvSpPr>
          <p:nvPr/>
        </p:nvSpPr>
        <p:spPr bwMode="auto">
          <a:xfrm>
            <a:off x="7245350" y="3471862"/>
            <a:ext cx="547688" cy="2038350"/>
          </a:xfrm>
          <a:custGeom>
            <a:avLst/>
            <a:gdLst>
              <a:gd name="T0" fmla="*/ 691 w 691"/>
              <a:gd name="T1" fmla="*/ 0 h 2569"/>
              <a:gd name="T2" fmla="*/ 628 w 691"/>
              <a:gd name="T3" fmla="*/ 111 h 2569"/>
              <a:gd name="T4" fmla="*/ 568 w 691"/>
              <a:gd name="T5" fmla="*/ 225 h 2569"/>
              <a:gd name="T6" fmla="*/ 511 w 691"/>
              <a:gd name="T7" fmla="*/ 339 h 2569"/>
              <a:gd name="T8" fmla="*/ 456 w 691"/>
              <a:gd name="T9" fmla="*/ 456 h 2569"/>
              <a:gd name="T10" fmla="*/ 405 w 691"/>
              <a:gd name="T11" fmla="*/ 573 h 2569"/>
              <a:gd name="T12" fmla="*/ 356 w 691"/>
              <a:gd name="T13" fmla="*/ 692 h 2569"/>
              <a:gd name="T14" fmla="*/ 311 w 691"/>
              <a:gd name="T15" fmla="*/ 812 h 2569"/>
              <a:gd name="T16" fmla="*/ 269 w 691"/>
              <a:gd name="T17" fmla="*/ 933 h 2569"/>
              <a:gd name="T18" fmla="*/ 229 w 691"/>
              <a:gd name="T19" fmla="*/ 1054 h 2569"/>
              <a:gd name="T20" fmla="*/ 193 w 691"/>
              <a:gd name="T21" fmla="*/ 1177 h 2569"/>
              <a:gd name="T22" fmla="*/ 159 w 691"/>
              <a:gd name="T23" fmla="*/ 1300 h 2569"/>
              <a:gd name="T24" fmla="*/ 130 w 691"/>
              <a:gd name="T25" fmla="*/ 1425 h 2569"/>
              <a:gd name="T26" fmla="*/ 102 w 691"/>
              <a:gd name="T27" fmla="*/ 1551 h 2569"/>
              <a:gd name="T28" fmla="*/ 79 w 691"/>
              <a:gd name="T29" fmla="*/ 1676 h 2569"/>
              <a:gd name="T30" fmla="*/ 59 w 691"/>
              <a:gd name="T31" fmla="*/ 1802 h 2569"/>
              <a:gd name="T32" fmla="*/ 41 w 691"/>
              <a:gd name="T33" fmla="*/ 1929 h 2569"/>
              <a:gd name="T34" fmla="*/ 26 w 691"/>
              <a:gd name="T35" fmla="*/ 2057 h 2569"/>
              <a:gd name="T36" fmla="*/ 15 w 691"/>
              <a:gd name="T37" fmla="*/ 2184 h 2569"/>
              <a:gd name="T38" fmla="*/ 6 w 691"/>
              <a:gd name="T39" fmla="*/ 2312 h 2569"/>
              <a:gd name="T40" fmla="*/ 2 w 691"/>
              <a:gd name="T41" fmla="*/ 2441 h 2569"/>
              <a:gd name="T42" fmla="*/ 0 w 691"/>
              <a:gd name="T43" fmla="*/ 2569 h 2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1" h="2569">
                <a:moveTo>
                  <a:pt x="691" y="0"/>
                </a:moveTo>
                <a:lnTo>
                  <a:pt x="628" y="111"/>
                </a:lnTo>
                <a:lnTo>
                  <a:pt x="568" y="225"/>
                </a:lnTo>
                <a:lnTo>
                  <a:pt x="511" y="339"/>
                </a:lnTo>
                <a:lnTo>
                  <a:pt x="456" y="456"/>
                </a:lnTo>
                <a:lnTo>
                  <a:pt x="405" y="573"/>
                </a:lnTo>
                <a:lnTo>
                  <a:pt x="356" y="692"/>
                </a:lnTo>
                <a:lnTo>
                  <a:pt x="311" y="812"/>
                </a:lnTo>
                <a:lnTo>
                  <a:pt x="269" y="933"/>
                </a:lnTo>
                <a:lnTo>
                  <a:pt x="229" y="1054"/>
                </a:lnTo>
                <a:lnTo>
                  <a:pt x="193" y="1177"/>
                </a:lnTo>
                <a:lnTo>
                  <a:pt x="159" y="1300"/>
                </a:lnTo>
                <a:lnTo>
                  <a:pt x="130" y="1425"/>
                </a:lnTo>
                <a:lnTo>
                  <a:pt x="102" y="1551"/>
                </a:lnTo>
                <a:lnTo>
                  <a:pt x="79" y="1676"/>
                </a:lnTo>
                <a:lnTo>
                  <a:pt x="59" y="1802"/>
                </a:lnTo>
                <a:lnTo>
                  <a:pt x="41" y="1929"/>
                </a:lnTo>
                <a:lnTo>
                  <a:pt x="26" y="2057"/>
                </a:lnTo>
                <a:lnTo>
                  <a:pt x="15" y="2184"/>
                </a:lnTo>
                <a:lnTo>
                  <a:pt x="6" y="2312"/>
                </a:lnTo>
                <a:lnTo>
                  <a:pt x="2" y="2441"/>
                </a:lnTo>
                <a:lnTo>
                  <a:pt x="0" y="2569"/>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7523163" y="1150937"/>
            <a:ext cx="269875" cy="1406525"/>
          </a:xfrm>
          <a:custGeom>
            <a:avLst/>
            <a:gdLst>
              <a:gd name="T0" fmla="*/ 0 w 341"/>
              <a:gd name="T1" fmla="*/ 0 h 1772"/>
              <a:gd name="T2" fmla="*/ 1 w 341"/>
              <a:gd name="T3" fmla="*/ 121 h 1772"/>
              <a:gd name="T4" fmla="*/ 6 w 341"/>
              <a:gd name="T5" fmla="*/ 242 h 1772"/>
              <a:gd name="T6" fmla="*/ 14 w 341"/>
              <a:gd name="T7" fmla="*/ 363 h 1772"/>
              <a:gd name="T8" fmla="*/ 25 w 341"/>
              <a:gd name="T9" fmla="*/ 483 h 1772"/>
              <a:gd name="T10" fmla="*/ 38 w 341"/>
              <a:gd name="T11" fmla="*/ 604 h 1772"/>
              <a:gd name="T12" fmla="*/ 55 w 341"/>
              <a:gd name="T13" fmla="*/ 723 h 1772"/>
              <a:gd name="T14" fmla="*/ 75 w 341"/>
              <a:gd name="T15" fmla="*/ 843 h 1772"/>
              <a:gd name="T16" fmla="*/ 98 w 341"/>
              <a:gd name="T17" fmla="*/ 961 h 1772"/>
              <a:gd name="T18" fmla="*/ 124 w 341"/>
              <a:gd name="T19" fmla="*/ 1080 h 1772"/>
              <a:gd name="T20" fmla="*/ 153 w 341"/>
              <a:gd name="T21" fmla="*/ 1198 h 1772"/>
              <a:gd name="T22" fmla="*/ 184 w 341"/>
              <a:gd name="T23" fmla="*/ 1314 h 1772"/>
              <a:gd name="T24" fmla="*/ 220 w 341"/>
              <a:gd name="T25" fmla="*/ 1430 h 1772"/>
              <a:gd name="T26" fmla="*/ 257 w 341"/>
              <a:gd name="T27" fmla="*/ 1545 h 1772"/>
              <a:gd name="T28" fmla="*/ 298 w 341"/>
              <a:gd name="T29" fmla="*/ 1659 h 1772"/>
              <a:gd name="T30" fmla="*/ 341 w 341"/>
              <a:gd name="T31" fmla="*/ 1772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1" h="1772">
                <a:moveTo>
                  <a:pt x="0" y="0"/>
                </a:moveTo>
                <a:lnTo>
                  <a:pt x="1" y="121"/>
                </a:lnTo>
                <a:lnTo>
                  <a:pt x="6" y="242"/>
                </a:lnTo>
                <a:lnTo>
                  <a:pt x="14" y="363"/>
                </a:lnTo>
                <a:lnTo>
                  <a:pt x="25" y="483"/>
                </a:lnTo>
                <a:lnTo>
                  <a:pt x="38" y="604"/>
                </a:lnTo>
                <a:lnTo>
                  <a:pt x="55" y="723"/>
                </a:lnTo>
                <a:lnTo>
                  <a:pt x="75" y="843"/>
                </a:lnTo>
                <a:lnTo>
                  <a:pt x="98" y="961"/>
                </a:lnTo>
                <a:lnTo>
                  <a:pt x="124" y="1080"/>
                </a:lnTo>
                <a:lnTo>
                  <a:pt x="153" y="1198"/>
                </a:lnTo>
                <a:lnTo>
                  <a:pt x="184" y="1314"/>
                </a:lnTo>
                <a:lnTo>
                  <a:pt x="220" y="1430"/>
                </a:lnTo>
                <a:lnTo>
                  <a:pt x="257" y="1545"/>
                </a:lnTo>
                <a:lnTo>
                  <a:pt x="298" y="1659"/>
                </a:lnTo>
                <a:lnTo>
                  <a:pt x="341" y="177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7245350" y="2557462"/>
            <a:ext cx="0" cy="2952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a:off x="7521575" y="1150937"/>
            <a:ext cx="0" cy="2320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p:cNvSpPr>
            <a:spLocks noChangeArrowheads="1"/>
          </p:cNvSpPr>
          <p:nvPr/>
        </p:nvSpPr>
        <p:spPr bwMode="auto">
          <a:xfrm>
            <a:off x="398463" y="2530475"/>
            <a:ext cx="3317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000000"/>
                </a:solidFill>
                <a:effectLst/>
                <a:latin typeface="Arial" panose="020B0604020202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7" name="Rectangle 34"/>
          <p:cNvSpPr>
            <a:spLocks noChangeArrowheads="1"/>
          </p:cNvSpPr>
          <p:nvPr/>
        </p:nvSpPr>
        <p:spPr bwMode="auto">
          <a:xfrm>
            <a:off x="4160838" y="873125"/>
            <a:ext cx="2555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f'</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 name="Rectangle 35"/>
          <p:cNvSpPr>
            <a:spLocks noChangeArrowheads="1"/>
          </p:cNvSpPr>
          <p:nvPr/>
        </p:nvSpPr>
        <p:spPr bwMode="auto">
          <a:xfrm>
            <a:off x="4646613" y="873125"/>
            <a:ext cx="4111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f2'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9" name="Rectangle 36"/>
          <p:cNvSpPr>
            <a:spLocks noChangeArrowheads="1"/>
          </p:cNvSpPr>
          <p:nvPr/>
        </p:nvSpPr>
        <p:spPr bwMode="auto">
          <a:xfrm>
            <a:off x="425450" y="3459162"/>
            <a:ext cx="27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7"/>
          <p:cNvSpPr>
            <a:spLocks noChangeArrowheads="1"/>
          </p:cNvSpPr>
          <p:nvPr/>
        </p:nvSpPr>
        <p:spPr bwMode="auto">
          <a:xfrm>
            <a:off x="3919538" y="5494337"/>
            <a:ext cx="2016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000000"/>
                </a:solidFill>
                <a:effectLst/>
                <a:latin typeface="Arial" panose="020B0604020202020204" pitchFamily="34" charset="0"/>
              </a:rPr>
              <a:t>f</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1" name="Rectangle 38"/>
          <p:cNvSpPr>
            <a:spLocks noChangeArrowheads="1"/>
          </p:cNvSpPr>
          <p:nvPr/>
        </p:nvSpPr>
        <p:spPr bwMode="auto">
          <a:xfrm>
            <a:off x="4270375" y="5502275"/>
            <a:ext cx="3571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f1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39"/>
          <p:cNvSpPr>
            <a:spLocks noChangeArrowheads="1"/>
          </p:cNvSpPr>
          <p:nvPr/>
        </p:nvSpPr>
        <p:spPr bwMode="auto">
          <a:xfrm>
            <a:off x="4749800" y="3476625"/>
            <a:ext cx="3571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f2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40"/>
          <p:cNvSpPr>
            <a:spLocks noChangeArrowheads="1"/>
          </p:cNvSpPr>
          <p:nvPr/>
        </p:nvSpPr>
        <p:spPr bwMode="auto">
          <a:xfrm>
            <a:off x="4425950" y="2284412"/>
            <a:ext cx="4111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f1'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41"/>
          <p:cNvSpPr>
            <a:spLocks noChangeArrowheads="1"/>
          </p:cNvSpPr>
          <p:nvPr/>
        </p:nvSpPr>
        <p:spPr bwMode="auto">
          <a:xfrm>
            <a:off x="7589838" y="2536825"/>
            <a:ext cx="3317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42"/>
          <p:cNvSpPr>
            <a:spLocks noChangeArrowheads="1"/>
          </p:cNvSpPr>
          <p:nvPr/>
        </p:nvSpPr>
        <p:spPr bwMode="auto">
          <a:xfrm>
            <a:off x="7594600" y="3190875"/>
            <a:ext cx="279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000000"/>
                </a:solidFill>
                <a:effectLst/>
                <a:latin typeface="Arial" panose="020B0604020202020204" pitchFamily="34" charset="0"/>
              </a:rPr>
              <a: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43"/>
          <p:cNvSpPr>
            <a:spLocks noChangeArrowheads="1"/>
          </p:cNvSpPr>
          <p:nvPr/>
        </p:nvSpPr>
        <p:spPr bwMode="auto">
          <a:xfrm>
            <a:off x="11347450" y="869950"/>
            <a:ext cx="2555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000000"/>
                </a:solidFill>
                <a:effectLst/>
                <a:latin typeface="Arial" panose="020B0604020202020204" pitchFamily="34" charset="0"/>
              </a:rPr>
              <a:t>f'</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44"/>
          <p:cNvSpPr>
            <a:spLocks noChangeArrowheads="1"/>
          </p:cNvSpPr>
          <p:nvPr/>
        </p:nvSpPr>
        <p:spPr bwMode="auto">
          <a:xfrm>
            <a:off x="11361738" y="5502275"/>
            <a:ext cx="2016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000000"/>
                </a:solidFill>
                <a:effectLst/>
                <a:latin typeface="Arial" panose="020B0604020202020204" pitchFamily="34" charset="0"/>
              </a:rPr>
              <a:t>f</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45"/>
          <p:cNvSpPr>
            <a:spLocks noChangeArrowheads="1"/>
          </p:cNvSpPr>
          <p:nvPr/>
        </p:nvSpPr>
        <p:spPr bwMode="auto">
          <a:xfrm>
            <a:off x="7232650" y="3182937"/>
            <a:ext cx="4333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e2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9" name="Rectangle 46"/>
          <p:cNvSpPr>
            <a:spLocks noChangeArrowheads="1"/>
          </p:cNvSpPr>
          <p:nvPr/>
        </p:nvSpPr>
        <p:spPr bwMode="auto">
          <a:xfrm>
            <a:off x="7024688" y="2254250"/>
            <a:ext cx="4873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e1'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0" name="Rectangle 47"/>
          <p:cNvSpPr>
            <a:spLocks noChangeArrowheads="1"/>
          </p:cNvSpPr>
          <p:nvPr/>
        </p:nvSpPr>
        <p:spPr bwMode="auto">
          <a:xfrm>
            <a:off x="7207250" y="5527675"/>
            <a:ext cx="4333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e1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1" name="Rectangle 48"/>
          <p:cNvSpPr>
            <a:spLocks noChangeArrowheads="1"/>
          </p:cNvSpPr>
          <p:nvPr/>
        </p:nvSpPr>
        <p:spPr bwMode="auto">
          <a:xfrm>
            <a:off x="7510463" y="846137"/>
            <a:ext cx="4873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000000"/>
                </a:solidFill>
                <a:effectLst/>
                <a:latin typeface="Arial" panose="020B0604020202020204" pitchFamily="34" charset="0"/>
              </a:rPr>
              <a:t>e2'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2" name="Line 49"/>
          <p:cNvSpPr>
            <a:spLocks noChangeShapeType="1"/>
          </p:cNvSpPr>
          <p:nvPr/>
        </p:nvSpPr>
        <p:spPr bwMode="auto">
          <a:xfrm flipH="1">
            <a:off x="7245350" y="1150937"/>
            <a:ext cx="4059238" cy="140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H="1" flipV="1">
            <a:off x="7521575" y="3471862"/>
            <a:ext cx="3783013" cy="203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TextBox 53"/>
          <p:cNvSpPr txBox="1"/>
          <p:nvPr/>
        </p:nvSpPr>
        <p:spPr>
          <a:xfrm>
            <a:off x="5106988" y="2655887"/>
            <a:ext cx="467902" cy="369332"/>
          </a:xfrm>
          <a:prstGeom prst="rect">
            <a:avLst/>
          </a:prstGeom>
          <a:noFill/>
        </p:spPr>
        <p:txBody>
          <a:bodyPr wrap="square" rtlCol="0">
            <a:spAutoFit/>
          </a:bodyPr>
          <a:lstStyle/>
          <a:p>
            <a:r>
              <a:rPr lang="en-US" dirty="0" smtClean="0"/>
              <a:t>VP</a:t>
            </a:r>
            <a:endParaRPr lang="en-US" dirty="0"/>
          </a:p>
        </p:txBody>
      </p:sp>
      <p:sp>
        <p:nvSpPr>
          <p:cNvPr id="55" name="TextBox 54"/>
          <p:cNvSpPr txBox="1"/>
          <p:nvPr/>
        </p:nvSpPr>
        <p:spPr>
          <a:xfrm>
            <a:off x="5096080" y="3041094"/>
            <a:ext cx="467902" cy="369332"/>
          </a:xfrm>
          <a:prstGeom prst="rect">
            <a:avLst/>
          </a:prstGeom>
          <a:noFill/>
        </p:spPr>
        <p:txBody>
          <a:bodyPr wrap="square" rtlCol="0">
            <a:spAutoFit/>
          </a:bodyPr>
          <a:lstStyle/>
          <a:p>
            <a:r>
              <a:rPr lang="en-US" dirty="0" smtClean="0"/>
              <a:t>HP</a:t>
            </a:r>
            <a:endParaRPr lang="en-US" dirty="0"/>
          </a:p>
        </p:txBody>
      </p:sp>
      <p:sp>
        <p:nvSpPr>
          <p:cNvPr id="56" name="TextBox 55"/>
          <p:cNvSpPr txBox="1"/>
          <p:nvPr/>
        </p:nvSpPr>
        <p:spPr>
          <a:xfrm>
            <a:off x="11560203" y="2676009"/>
            <a:ext cx="467902" cy="369332"/>
          </a:xfrm>
          <a:prstGeom prst="rect">
            <a:avLst/>
          </a:prstGeom>
          <a:noFill/>
        </p:spPr>
        <p:txBody>
          <a:bodyPr wrap="square" rtlCol="0">
            <a:spAutoFit/>
          </a:bodyPr>
          <a:lstStyle/>
          <a:p>
            <a:r>
              <a:rPr lang="en-US" dirty="0" smtClean="0"/>
              <a:t>VP</a:t>
            </a:r>
            <a:endParaRPr lang="en-US" dirty="0"/>
          </a:p>
        </p:txBody>
      </p:sp>
      <p:sp>
        <p:nvSpPr>
          <p:cNvPr id="57" name="TextBox 56"/>
          <p:cNvSpPr txBox="1"/>
          <p:nvPr/>
        </p:nvSpPr>
        <p:spPr>
          <a:xfrm>
            <a:off x="11537950" y="3077645"/>
            <a:ext cx="467902" cy="369332"/>
          </a:xfrm>
          <a:prstGeom prst="rect">
            <a:avLst/>
          </a:prstGeom>
          <a:noFill/>
        </p:spPr>
        <p:txBody>
          <a:bodyPr wrap="square" rtlCol="0">
            <a:spAutoFit/>
          </a:bodyPr>
          <a:lstStyle/>
          <a:p>
            <a:r>
              <a:rPr lang="en-US" dirty="0" smtClean="0"/>
              <a:t>HP</a:t>
            </a:r>
            <a:endParaRPr lang="en-US" dirty="0"/>
          </a:p>
        </p:txBody>
      </p:sp>
    </p:spTree>
    <p:extLst>
      <p:ext uri="{BB962C8B-B14F-4D97-AF65-F5344CB8AC3E}">
        <p14:creationId xmlns:p14="http://schemas.microsoft.com/office/powerpoint/2010/main" val="53745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10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10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10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10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10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down)">
                                      <p:cBhvr>
                                        <p:cTn id="60" dur="10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up)">
                                      <p:cBhvr>
                                        <p:cTn id="70" dur="10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wipe(down)">
                                      <p:cBhvr>
                                        <p:cTn id="80" dur="1000"/>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down)">
                                      <p:cBhvr>
                                        <p:cTn id="90" dur="10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wipe(down)">
                                      <p:cBhvr>
                                        <p:cTn id="95" dur="10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wipe(up)">
                                      <p:cBhvr>
                                        <p:cTn id="105" dur="1000"/>
                                        <p:tgtEl>
                                          <p:spTgt spid="1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fade">
                                      <p:cBhvr>
                                        <p:cTn id="110" dur="500"/>
                                        <p:tgtEl>
                                          <p:spTgt spid="4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Effect transition="in" filter="wipe(up)">
                                      <p:cBhvr>
                                        <p:cTn id="115" dur="1000"/>
                                        <p:tgtEl>
                                          <p:spTgt spid="2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up)">
                                      <p:cBhvr>
                                        <p:cTn id="120" dur="1000"/>
                                        <p:tgtEl>
                                          <p:spTgt spid="22"/>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fade">
                                      <p:cBhvr>
                                        <p:cTn id="125" dur="500"/>
                                        <p:tgtEl>
                                          <p:spTgt spid="41"/>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1000"/>
                                        <p:tgtEl>
                                          <p:spTgt spid="2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1000"/>
                                        <p:tgtEl>
                                          <p:spTgt spid="2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5"/>
                                        </p:tgtEl>
                                        <p:attrNameLst>
                                          <p:attrName>style.visibility</p:attrName>
                                        </p:attrNameLst>
                                      </p:cBhvr>
                                      <p:to>
                                        <p:strVal val="visible"/>
                                      </p:to>
                                    </p:set>
                                    <p:animEffect transition="in" filter="fade">
                                      <p:cBhvr>
                                        <p:cTn id="136" dur="1000"/>
                                        <p:tgtEl>
                                          <p:spTgt spid="2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8"/>
                                        </p:tgtEl>
                                        <p:attrNameLst>
                                          <p:attrName>style.visibility</p:attrName>
                                        </p:attrNameLst>
                                      </p:cBhvr>
                                      <p:to>
                                        <p:strVal val="visible"/>
                                      </p:to>
                                    </p:set>
                                    <p:animEffect transition="in" filter="fade">
                                      <p:cBhvr>
                                        <p:cTn id="139" dur="1000"/>
                                        <p:tgtEl>
                                          <p:spTgt spid="2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3"/>
                                        </p:tgtEl>
                                        <p:attrNameLst>
                                          <p:attrName>style.visibility</p:attrName>
                                        </p:attrNameLst>
                                      </p:cBhvr>
                                      <p:to>
                                        <p:strVal val="visible"/>
                                      </p:to>
                                    </p:set>
                                    <p:animEffect transition="in" filter="fade">
                                      <p:cBhvr>
                                        <p:cTn id="142" dur="1000"/>
                                        <p:tgtEl>
                                          <p:spTgt spid="2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fade">
                                      <p:cBhvr>
                                        <p:cTn id="145" dur="1000"/>
                                        <p:tgtEl>
                                          <p:spTgt spid="5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7"/>
                                        </p:tgtEl>
                                        <p:attrNameLst>
                                          <p:attrName>style.visibility</p:attrName>
                                        </p:attrNameLst>
                                      </p:cBhvr>
                                      <p:to>
                                        <p:strVal val="visible"/>
                                      </p:to>
                                    </p:set>
                                    <p:animEffect transition="in" filter="fade">
                                      <p:cBhvr>
                                        <p:cTn id="148" dur="1000"/>
                                        <p:tgtEl>
                                          <p:spTgt spid="5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6"/>
                                        </p:tgtEl>
                                        <p:attrNameLst>
                                          <p:attrName>style.visibility</p:attrName>
                                        </p:attrNameLst>
                                      </p:cBhvr>
                                      <p:to>
                                        <p:strVal val="visible"/>
                                      </p:to>
                                    </p:set>
                                    <p:animEffect transition="in" filter="fade">
                                      <p:cBhvr>
                                        <p:cTn id="151" dur="1000"/>
                                        <p:tgtEl>
                                          <p:spTgt spid="2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500"/>
                                        <p:tgtEl>
                                          <p:spTgt spid="3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1000"/>
                                        <p:tgtEl>
                                          <p:spTgt spid="3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4"/>
                                        </p:tgtEl>
                                        <p:attrNameLst>
                                          <p:attrName>style.visibility</p:attrName>
                                        </p:attrNameLst>
                                      </p:cBhvr>
                                      <p:to>
                                        <p:strVal val="visible"/>
                                      </p:to>
                                    </p:set>
                                    <p:animEffect transition="in" filter="fade">
                                      <p:cBhvr>
                                        <p:cTn id="160" dur="1000"/>
                                        <p:tgtEl>
                                          <p:spTgt spid="2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5"/>
                                        </p:tgtEl>
                                        <p:attrNameLst>
                                          <p:attrName>style.visibility</p:attrName>
                                        </p:attrNameLst>
                                      </p:cBhvr>
                                      <p:to>
                                        <p:strVal val="visible"/>
                                      </p:to>
                                    </p:set>
                                    <p:animEffect transition="in" filter="fade">
                                      <p:cBhvr>
                                        <p:cTn id="163" dur="1000"/>
                                        <p:tgtEl>
                                          <p:spTgt spid="4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fade">
                                      <p:cBhvr>
                                        <p:cTn id="166" dur="1000"/>
                                        <p:tgtEl>
                                          <p:spTgt spid="4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46"/>
                                        </p:tgtEl>
                                        <p:attrNameLst>
                                          <p:attrName>style.visibility</p:attrName>
                                        </p:attrNameLst>
                                      </p:cBhvr>
                                      <p:to>
                                        <p:strVal val="visible"/>
                                      </p:to>
                                    </p:set>
                                    <p:animEffect transition="in" filter="fade">
                                      <p:cBhvr>
                                        <p:cTn id="169" dur="1000"/>
                                        <p:tgtEl>
                                          <p:spTgt spid="46"/>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fade">
                                      <p:cBhvr>
                                        <p:cTn id="172" dur="1000"/>
                                        <p:tgtEl>
                                          <p:spTgt spid="47"/>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33"/>
                                        </p:tgtEl>
                                        <p:attrNameLst>
                                          <p:attrName>style.visibility</p:attrName>
                                        </p:attrNameLst>
                                      </p:cBhvr>
                                      <p:to>
                                        <p:strVal val="visible"/>
                                      </p:to>
                                    </p:set>
                                    <p:animEffect transition="in" filter="wipe(down)">
                                      <p:cBhvr>
                                        <p:cTn id="177" dur="1000"/>
                                        <p:tgtEl>
                                          <p:spTgt spid="33"/>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fade">
                                      <p:cBhvr>
                                        <p:cTn id="182" dur="500"/>
                                        <p:tgtEl>
                                          <p:spTgt spid="51"/>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1" fill="hold" grpId="0" nodeType="clickEffect">
                                  <p:stCondLst>
                                    <p:cond delay="0"/>
                                  </p:stCondLst>
                                  <p:childTnLst>
                                    <p:set>
                                      <p:cBhvr>
                                        <p:cTn id="186" dur="1" fill="hold">
                                          <p:stCondLst>
                                            <p:cond delay="0"/>
                                          </p:stCondLst>
                                        </p:cTn>
                                        <p:tgtEl>
                                          <p:spTgt spid="35"/>
                                        </p:tgtEl>
                                        <p:attrNameLst>
                                          <p:attrName>style.visibility</p:attrName>
                                        </p:attrNameLst>
                                      </p:cBhvr>
                                      <p:to>
                                        <p:strVal val="visible"/>
                                      </p:to>
                                    </p:set>
                                    <p:animEffect transition="in" filter="wipe(up)">
                                      <p:cBhvr>
                                        <p:cTn id="187" dur="1000"/>
                                        <p:tgtEl>
                                          <p:spTgt spid="35"/>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53"/>
                                        </p:tgtEl>
                                        <p:attrNameLst>
                                          <p:attrName>style.visibility</p:attrName>
                                        </p:attrNameLst>
                                      </p:cBhvr>
                                      <p:to>
                                        <p:strVal val="visible"/>
                                      </p:to>
                                    </p:set>
                                    <p:animEffect transition="in" filter="wipe(down)">
                                      <p:cBhvr>
                                        <p:cTn id="192" dur="1000"/>
                                        <p:tgtEl>
                                          <p:spTgt spid="53"/>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48"/>
                                        </p:tgtEl>
                                        <p:attrNameLst>
                                          <p:attrName>style.visibility</p:attrName>
                                        </p:attrNameLst>
                                      </p:cBhvr>
                                      <p:to>
                                        <p:strVal val="visible"/>
                                      </p:to>
                                    </p:set>
                                    <p:animEffect transition="in" filter="fade">
                                      <p:cBhvr>
                                        <p:cTn id="197" dur="500"/>
                                        <p:tgtEl>
                                          <p:spTgt spid="48"/>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1" fill="hold" grpId="0" nodeType="clickEffect">
                                  <p:stCondLst>
                                    <p:cond delay="0"/>
                                  </p:stCondLst>
                                  <p:childTnLst>
                                    <p:set>
                                      <p:cBhvr>
                                        <p:cTn id="201" dur="1" fill="hold">
                                          <p:stCondLst>
                                            <p:cond delay="0"/>
                                          </p:stCondLst>
                                        </p:cTn>
                                        <p:tgtEl>
                                          <p:spTgt spid="32"/>
                                        </p:tgtEl>
                                        <p:attrNameLst>
                                          <p:attrName>style.visibility</p:attrName>
                                        </p:attrNameLst>
                                      </p:cBhvr>
                                      <p:to>
                                        <p:strVal val="visible"/>
                                      </p:to>
                                    </p:set>
                                    <p:animEffect transition="in" filter="wipe(up)">
                                      <p:cBhvr>
                                        <p:cTn id="202" dur="1000"/>
                                        <p:tgtEl>
                                          <p:spTgt spid="32"/>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50"/>
                                        </p:tgtEl>
                                        <p:attrNameLst>
                                          <p:attrName>style.visibility</p:attrName>
                                        </p:attrNameLst>
                                      </p:cBhvr>
                                      <p:to>
                                        <p:strVal val="visible"/>
                                      </p:to>
                                    </p:set>
                                    <p:animEffect transition="in" filter="fade">
                                      <p:cBhvr>
                                        <p:cTn id="207" dur="500"/>
                                        <p:tgtEl>
                                          <p:spTgt spid="50"/>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grpId="0" nodeType="clickEffect">
                                  <p:stCondLst>
                                    <p:cond delay="0"/>
                                  </p:stCondLst>
                                  <p:childTnLst>
                                    <p:set>
                                      <p:cBhvr>
                                        <p:cTn id="211" dur="1" fill="hold">
                                          <p:stCondLst>
                                            <p:cond delay="0"/>
                                          </p:stCondLst>
                                        </p:cTn>
                                        <p:tgtEl>
                                          <p:spTgt spid="34"/>
                                        </p:tgtEl>
                                        <p:attrNameLst>
                                          <p:attrName>style.visibility</p:attrName>
                                        </p:attrNameLst>
                                      </p:cBhvr>
                                      <p:to>
                                        <p:strVal val="visible"/>
                                      </p:to>
                                    </p:set>
                                    <p:animEffect transition="in" filter="wipe(down)">
                                      <p:cBhvr>
                                        <p:cTn id="212" dur="1000"/>
                                        <p:tgtEl>
                                          <p:spTgt spid="3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grpId="0" nodeType="clickEffect">
                                  <p:stCondLst>
                                    <p:cond delay="0"/>
                                  </p:stCondLst>
                                  <p:childTnLst>
                                    <p:set>
                                      <p:cBhvr>
                                        <p:cTn id="216" dur="1" fill="hold">
                                          <p:stCondLst>
                                            <p:cond delay="0"/>
                                          </p:stCondLst>
                                        </p:cTn>
                                        <p:tgtEl>
                                          <p:spTgt spid="52"/>
                                        </p:tgtEl>
                                        <p:attrNameLst>
                                          <p:attrName>style.visibility</p:attrName>
                                        </p:attrNameLst>
                                      </p:cBhvr>
                                      <p:to>
                                        <p:strVal val="visible"/>
                                      </p:to>
                                    </p:set>
                                    <p:animEffect transition="in" filter="wipe(up)">
                                      <p:cBhvr>
                                        <p:cTn id="217" dur="1000"/>
                                        <p:tgtEl>
                                          <p:spTgt spid="52"/>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49"/>
                                        </p:tgtEl>
                                        <p:attrNameLst>
                                          <p:attrName>style.visibility</p:attrName>
                                        </p:attrNameLst>
                                      </p:cBhvr>
                                      <p:to>
                                        <p:strVal val="visible"/>
                                      </p:to>
                                    </p:set>
                                    <p:animEffect transition="in" filter="fade">
                                      <p:cBhvr>
                                        <p:cTn id="2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animBg="1"/>
      <p:bldP spid="53" grpId="0" animBg="1"/>
      <p:bldP spid="54" grpId="0"/>
      <p:bldP spid="55" grpId="0"/>
      <p:bldP spid="56"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actually doing??</a:t>
            </a:r>
            <a:endParaRPr lang="en-US" dirty="0"/>
          </a:p>
        </p:txBody>
      </p:sp>
      <p:sp>
        <p:nvSpPr>
          <p:cNvPr id="3" name="Content Placeholder 2"/>
          <p:cNvSpPr>
            <a:spLocks noGrp="1"/>
          </p:cNvSpPr>
          <p:nvPr>
            <p:ph idx="1"/>
          </p:nvPr>
        </p:nvSpPr>
        <p:spPr>
          <a:xfrm>
            <a:off x="838200" y="1825625"/>
            <a:ext cx="4622442" cy="4351338"/>
          </a:xfrm>
        </p:spPr>
        <p:txBody>
          <a:bodyPr>
            <a:normAutofit/>
          </a:bodyPr>
          <a:lstStyle/>
          <a:p>
            <a:r>
              <a:rPr lang="en-US" sz="1800" dirty="0" smtClean="0"/>
              <a:t>We are simply making one of the projected views/lengths parallel with another plane such that the projected view on that plane represents the true length of the line. </a:t>
            </a:r>
          </a:p>
          <a:p>
            <a:r>
              <a:rPr lang="en-US" sz="1800" dirty="0" smtClean="0"/>
              <a:t>Visualization is the main mantra of Engineering Drawing, so rather than playing with words, let’s watch the core principle of revolution method in an animated video.</a:t>
            </a:r>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ezgif-4-25c17551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60642" y="1497914"/>
            <a:ext cx="6231011" cy="4679049"/>
          </a:xfrm>
          <a:prstGeom prst="rect">
            <a:avLst/>
          </a:prstGeom>
        </p:spPr>
      </p:pic>
    </p:spTree>
    <p:extLst>
      <p:ext uri="{BB962C8B-B14F-4D97-AF65-F5344CB8AC3E}">
        <p14:creationId xmlns:p14="http://schemas.microsoft.com/office/powerpoint/2010/main" val="63829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18186" y="309091"/>
            <a:ext cx="11114469" cy="1015663"/>
          </a:xfrm>
          <a:prstGeom prst="rect">
            <a:avLst/>
          </a:prstGeom>
          <a:noFill/>
        </p:spPr>
        <p:txBody>
          <a:bodyPr wrap="square" rtlCol="0">
            <a:spAutoFit/>
          </a:bodyPr>
          <a:lstStyle/>
          <a:p>
            <a:r>
              <a:rPr lang="en-US" sz="2000" dirty="0" smtClean="0"/>
              <a:t>3) Top View and front view of a straight line MN 60 mm long measures 50 mm and 40 mm respectively. One of it’s end is 15 mm above the HP and 10 mm in front of the VP. Draw its projections and determine its true inclination with VP and HP.</a:t>
            </a:r>
            <a:endParaRPr lang="en-US" sz="2000" dirty="0"/>
          </a:p>
        </p:txBody>
      </p:sp>
      <p:sp>
        <p:nvSpPr>
          <p:cNvPr id="9" name="Line 5"/>
          <p:cNvSpPr>
            <a:spLocks noChangeShapeType="1"/>
          </p:cNvSpPr>
          <p:nvPr/>
        </p:nvSpPr>
        <p:spPr bwMode="auto">
          <a:xfrm>
            <a:off x="5360987" y="3952875"/>
            <a:ext cx="5545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6994525" y="3267075"/>
            <a:ext cx="0" cy="1143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a:off x="6408737" y="3267075"/>
            <a:ext cx="39878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a:off x="6275387" y="4410075"/>
            <a:ext cx="40417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a:off x="6994525" y="3267075"/>
            <a:ext cx="1825625" cy="0"/>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a:off x="8820150" y="3267075"/>
            <a:ext cx="0" cy="3590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p:nvSpPr>
        <p:spPr bwMode="auto">
          <a:xfrm>
            <a:off x="8455025" y="6122987"/>
            <a:ext cx="679450" cy="606425"/>
          </a:xfrm>
          <a:custGeom>
            <a:avLst/>
            <a:gdLst>
              <a:gd name="T0" fmla="*/ 0 w 1282"/>
              <a:gd name="T1" fmla="*/ 1147 h 1147"/>
              <a:gd name="T2" fmla="*/ 105 w 1282"/>
              <a:gd name="T3" fmla="*/ 1080 h 1147"/>
              <a:gd name="T4" fmla="*/ 206 w 1282"/>
              <a:gd name="T5" fmla="*/ 1010 h 1147"/>
              <a:gd name="T6" fmla="*/ 307 w 1282"/>
              <a:gd name="T7" fmla="*/ 939 h 1147"/>
              <a:gd name="T8" fmla="*/ 405 w 1282"/>
              <a:gd name="T9" fmla="*/ 864 h 1147"/>
              <a:gd name="T10" fmla="*/ 502 w 1282"/>
              <a:gd name="T11" fmla="*/ 787 h 1147"/>
              <a:gd name="T12" fmla="*/ 597 w 1282"/>
              <a:gd name="T13" fmla="*/ 708 h 1147"/>
              <a:gd name="T14" fmla="*/ 689 w 1282"/>
              <a:gd name="T15" fmla="*/ 626 h 1147"/>
              <a:gd name="T16" fmla="*/ 781 w 1282"/>
              <a:gd name="T17" fmla="*/ 543 h 1147"/>
              <a:gd name="T18" fmla="*/ 869 w 1282"/>
              <a:gd name="T19" fmla="*/ 458 h 1147"/>
              <a:gd name="T20" fmla="*/ 957 w 1282"/>
              <a:gd name="T21" fmla="*/ 370 h 1147"/>
              <a:gd name="T22" fmla="*/ 1041 w 1282"/>
              <a:gd name="T23" fmla="*/ 280 h 1147"/>
              <a:gd name="T24" fmla="*/ 1124 w 1282"/>
              <a:gd name="T25" fmla="*/ 189 h 1147"/>
              <a:gd name="T26" fmla="*/ 1205 w 1282"/>
              <a:gd name="T27" fmla="*/ 95 h 1147"/>
              <a:gd name="T28" fmla="*/ 1282 w 1282"/>
              <a:gd name="T29"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2" h="1147">
                <a:moveTo>
                  <a:pt x="0" y="1147"/>
                </a:moveTo>
                <a:lnTo>
                  <a:pt x="105" y="1080"/>
                </a:lnTo>
                <a:lnTo>
                  <a:pt x="206" y="1010"/>
                </a:lnTo>
                <a:lnTo>
                  <a:pt x="307" y="939"/>
                </a:lnTo>
                <a:lnTo>
                  <a:pt x="405" y="864"/>
                </a:lnTo>
                <a:lnTo>
                  <a:pt x="502" y="787"/>
                </a:lnTo>
                <a:lnTo>
                  <a:pt x="597" y="708"/>
                </a:lnTo>
                <a:lnTo>
                  <a:pt x="689" y="626"/>
                </a:lnTo>
                <a:lnTo>
                  <a:pt x="781" y="543"/>
                </a:lnTo>
                <a:lnTo>
                  <a:pt x="869" y="458"/>
                </a:lnTo>
                <a:lnTo>
                  <a:pt x="957" y="370"/>
                </a:lnTo>
                <a:lnTo>
                  <a:pt x="1041" y="280"/>
                </a:lnTo>
                <a:lnTo>
                  <a:pt x="1124" y="189"/>
                </a:lnTo>
                <a:lnTo>
                  <a:pt x="1205" y="95"/>
                </a:lnTo>
                <a:lnTo>
                  <a:pt x="128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flipH="1">
            <a:off x="6462712" y="6454775"/>
            <a:ext cx="4129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a:off x="6994525" y="4410075"/>
            <a:ext cx="1825625" cy="2044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p:nvSpPr>
        <p:spPr bwMode="auto">
          <a:xfrm>
            <a:off x="7588250" y="6210300"/>
            <a:ext cx="812800" cy="406400"/>
          </a:xfrm>
          <a:custGeom>
            <a:avLst/>
            <a:gdLst>
              <a:gd name="T0" fmla="*/ 0 w 1535"/>
              <a:gd name="T1" fmla="*/ 770 h 770"/>
              <a:gd name="T2" fmla="*/ 111 w 1535"/>
              <a:gd name="T3" fmla="*/ 738 h 770"/>
              <a:gd name="T4" fmla="*/ 221 w 1535"/>
              <a:gd name="T5" fmla="*/ 703 h 770"/>
              <a:gd name="T6" fmla="*/ 329 w 1535"/>
              <a:gd name="T7" fmla="*/ 666 h 770"/>
              <a:gd name="T8" fmla="*/ 438 w 1535"/>
              <a:gd name="T9" fmla="*/ 626 h 770"/>
              <a:gd name="T10" fmla="*/ 545 w 1535"/>
              <a:gd name="T11" fmla="*/ 583 h 770"/>
              <a:gd name="T12" fmla="*/ 650 w 1535"/>
              <a:gd name="T13" fmla="*/ 537 h 770"/>
              <a:gd name="T14" fmla="*/ 755 w 1535"/>
              <a:gd name="T15" fmla="*/ 488 h 770"/>
              <a:gd name="T16" fmla="*/ 858 w 1535"/>
              <a:gd name="T17" fmla="*/ 437 h 770"/>
              <a:gd name="T18" fmla="*/ 960 w 1535"/>
              <a:gd name="T19" fmla="*/ 382 h 770"/>
              <a:gd name="T20" fmla="*/ 1059 w 1535"/>
              <a:gd name="T21" fmla="*/ 326 h 770"/>
              <a:gd name="T22" fmla="*/ 1159 w 1535"/>
              <a:gd name="T23" fmla="*/ 266 h 770"/>
              <a:gd name="T24" fmla="*/ 1256 w 1535"/>
              <a:gd name="T25" fmla="*/ 203 h 770"/>
              <a:gd name="T26" fmla="*/ 1351 w 1535"/>
              <a:gd name="T27" fmla="*/ 138 h 770"/>
              <a:gd name="T28" fmla="*/ 1444 w 1535"/>
              <a:gd name="T29" fmla="*/ 71 h 770"/>
              <a:gd name="T30" fmla="*/ 1535 w 1535"/>
              <a:gd name="T31" fmla="*/ 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5" h="770">
                <a:moveTo>
                  <a:pt x="0" y="770"/>
                </a:moveTo>
                <a:lnTo>
                  <a:pt x="111" y="738"/>
                </a:lnTo>
                <a:lnTo>
                  <a:pt x="221" y="703"/>
                </a:lnTo>
                <a:lnTo>
                  <a:pt x="329" y="666"/>
                </a:lnTo>
                <a:lnTo>
                  <a:pt x="438" y="626"/>
                </a:lnTo>
                <a:lnTo>
                  <a:pt x="545" y="583"/>
                </a:lnTo>
                <a:lnTo>
                  <a:pt x="650" y="537"/>
                </a:lnTo>
                <a:lnTo>
                  <a:pt x="755" y="488"/>
                </a:lnTo>
                <a:lnTo>
                  <a:pt x="858" y="437"/>
                </a:lnTo>
                <a:lnTo>
                  <a:pt x="960" y="382"/>
                </a:lnTo>
                <a:lnTo>
                  <a:pt x="1059" y="326"/>
                </a:lnTo>
                <a:lnTo>
                  <a:pt x="1159" y="266"/>
                </a:lnTo>
                <a:lnTo>
                  <a:pt x="1256" y="203"/>
                </a:lnTo>
                <a:lnTo>
                  <a:pt x="1351" y="138"/>
                </a:lnTo>
                <a:lnTo>
                  <a:pt x="1444" y="71"/>
                </a:lnTo>
                <a:lnTo>
                  <a:pt x="153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a:off x="6994525" y="4410075"/>
            <a:ext cx="1020763" cy="2044700"/>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p:cNvSpPr>
            <a:spLocks noChangeShapeType="1"/>
          </p:cNvSpPr>
          <p:nvPr/>
        </p:nvSpPr>
        <p:spPr bwMode="auto">
          <a:xfrm flipV="1">
            <a:off x="8015287" y="1101725"/>
            <a:ext cx="0" cy="5353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p:nvSpPr>
        <p:spPr bwMode="auto">
          <a:xfrm>
            <a:off x="7650162" y="1560512"/>
            <a:ext cx="1169988" cy="1706563"/>
          </a:xfrm>
          <a:custGeom>
            <a:avLst/>
            <a:gdLst>
              <a:gd name="T0" fmla="*/ 2210 w 2210"/>
              <a:gd name="T1" fmla="*/ 3224 h 3224"/>
              <a:gd name="T2" fmla="*/ 2209 w 2210"/>
              <a:gd name="T3" fmla="*/ 3123 h 3224"/>
              <a:gd name="T4" fmla="*/ 2204 w 2210"/>
              <a:gd name="T5" fmla="*/ 3022 h 3224"/>
              <a:gd name="T6" fmla="*/ 2197 w 2210"/>
              <a:gd name="T7" fmla="*/ 2920 h 3224"/>
              <a:gd name="T8" fmla="*/ 2187 w 2210"/>
              <a:gd name="T9" fmla="*/ 2820 h 3224"/>
              <a:gd name="T10" fmla="*/ 2173 w 2210"/>
              <a:gd name="T11" fmla="*/ 2719 h 3224"/>
              <a:gd name="T12" fmla="*/ 2157 w 2210"/>
              <a:gd name="T13" fmla="*/ 2620 h 3224"/>
              <a:gd name="T14" fmla="*/ 2138 w 2210"/>
              <a:gd name="T15" fmla="*/ 2519 h 3224"/>
              <a:gd name="T16" fmla="*/ 2116 w 2210"/>
              <a:gd name="T17" fmla="*/ 2421 h 3224"/>
              <a:gd name="T18" fmla="*/ 2091 w 2210"/>
              <a:gd name="T19" fmla="*/ 2323 h 3224"/>
              <a:gd name="T20" fmla="*/ 2063 w 2210"/>
              <a:gd name="T21" fmla="*/ 2226 h 3224"/>
              <a:gd name="T22" fmla="*/ 2033 w 2210"/>
              <a:gd name="T23" fmla="*/ 2128 h 3224"/>
              <a:gd name="T24" fmla="*/ 1999 w 2210"/>
              <a:gd name="T25" fmla="*/ 2033 h 3224"/>
              <a:gd name="T26" fmla="*/ 1962 w 2210"/>
              <a:gd name="T27" fmla="*/ 1938 h 3224"/>
              <a:gd name="T28" fmla="*/ 1923 w 2210"/>
              <a:gd name="T29" fmla="*/ 1844 h 3224"/>
              <a:gd name="T30" fmla="*/ 1882 w 2210"/>
              <a:gd name="T31" fmla="*/ 1752 h 3224"/>
              <a:gd name="T32" fmla="*/ 1837 w 2210"/>
              <a:gd name="T33" fmla="*/ 1662 h 3224"/>
              <a:gd name="T34" fmla="*/ 1789 w 2210"/>
              <a:gd name="T35" fmla="*/ 1572 h 3224"/>
              <a:gd name="T36" fmla="*/ 1740 w 2210"/>
              <a:gd name="T37" fmla="*/ 1483 h 3224"/>
              <a:gd name="T38" fmla="*/ 1688 w 2210"/>
              <a:gd name="T39" fmla="*/ 1396 h 3224"/>
              <a:gd name="T40" fmla="*/ 1633 w 2210"/>
              <a:gd name="T41" fmla="*/ 1311 h 3224"/>
              <a:gd name="T42" fmla="*/ 1575 w 2210"/>
              <a:gd name="T43" fmla="*/ 1228 h 3224"/>
              <a:gd name="T44" fmla="*/ 1516 w 2210"/>
              <a:gd name="T45" fmla="*/ 1146 h 3224"/>
              <a:gd name="T46" fmla="*/ 1454 w 2210"/>
              <a:gd name="T47" fmla="*/ 1065 h 3224"/>
              <a:gd name="T48" fmla="*/ 1389 w 2210"/>
              <a:gd name="T49" fmla="*/ 987 h 3224"/>
              <a:gd name="T50" fmla="*/ 1323 w 2210"/>
              <a:gd name="T51" fmla="*/ 911 h 3224"/>
              <a:gd name="T52" fmla="*/ 1254 w 2210"/>
              <a:gd name="T53" fmla="*/ 837 h 3224"/>
              <a:gd name="T54" fmla="*/ 1182 w 2210"/>
              <a:gd name="T55" fmla="*/ 765 h 3224"/>
              <a:gd name="T56" fmla="*/ 1110 w 2210"/>
              <a:gd name="T57" fmla="*/ 695 h 3224"/>
              <a:gd name="T58" fmla="*/ 1034 w 2210"/>
              <a:gd name="T59" fmla="*/ 627 h 3224"/>
              <a:gd name="T60" fmla="*/ 958 w 2210"/>
              <a:gd name="T61" fmla="*/ 561 h 3224"/>
              <a:gd name="T62" fmla="*/ 878 w 2210"/>
              <a:gd name="T63" fmla="*/ 497 h 3224"/>
              <a:gd name="T64" fmla="*/ 797 w 2210"/>
              <a:gd name="T65" fmla="*/ 436 h 3224"/>
              <a:gd name="T66" fmla="*/ 714 w 2210"/>
              <a:gd name="T67" fmla="*/ 378 h 3224"/>
              <a:gd name="T68" fmla="*/ 630 w 2210"/>
              <a:gd name="T69" fmla="*/ 322 h 3224"/>
              <a:gd name="T70" fmla="*/ 545 w 2210"/>
              <a:gd name="T71" fmla="*/ 268 h 3224"/>
              <a:gd name="T72" fmla="*/ 457 w 2210"/>
              <a:gd name="T73" fmla="*/ 216 h 3224"/>
              <a:gd name="T74" fmla="*/ 368 w 2210"/>
              <a:gd name="T75" fmla="*/ 168 h 3224"/>
              <a:gd name="T76" fmla="*/ 278 w 2210"/>
              <a:gd name="T77" fmla="*/ 123 h 3224"/>
              <a:gd name="T78" fmla="*/ 187 w 2210"/>
              <a:gd name="T79" fmla="*/ 79 h 3224"/>
              <a:gd name="T80" fmla="*/ 93 w 2210"/>
              <a:gd name="T81" fmla="*/ 39 h 3224"/>
              <a:gd name="T82" fmla="*/ 0 w 2210"/>
              <a:gd name="T83" fmla="*/ 0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0" h="3224">
                <a:moveTo>
                  <a:pt x="2210" y="3224"/>
                </a:moveTo>
                <a:lnTo>
                  <a:pt x="2209" y="3123"/>
                </a:lnTo>
                <a:lnTo>
                  <a:pt x="2204" y="3022"/>
                </a:lnTo>
                <a:lnTo>
                  <a:pt x="2197" y="2920"/>
                </a:lnTo>
                <a:lnTo>
                  <a:pt x="2187" y="2820"/>
                </a:lnTo>
                <a:lnTo>
                  <a:pt x="2173" y="2719"/>
                </a:lnTo>
                <a:lnTo>
                  <a:pt x="2157" y="2620"/>
                </a:lnTo>
                <a:lnTo>
                  <a:pt x="2138" y="2519"/>
                </a:lnTo>
                <a:lnTo>
                  <a:pt x="2116" y="2421"/>
                </a:lnTo>
                <a:lnTo>
                  <a:pt x="2091" y="2323"/>
                </a:lnTo>
                <a:lnTo>
                  <a:pt x="2063" y="2226"/>
                </a:lnTo>
                <a:lnTo>
                  <a:pt x="2033" y="2128"/>
                </a:lnTo>
                <a:lnTo>
                  <a:pt x="1999" y="2033"/>
                </a:lnTo>
                <a:lnTo>
                  <a:pt x="1962" y="1938"/>
                </a:lnTo>
                <a:lnTo>
                  <a:pt x="1923" y="1844"/>
                </a:lnTo>
                <a:lnTo>
                  <a:pt x="1882" y="1752"/>
                </a:lnTo>
                <a:lnTo>
                  <a:pt x="1837" y="1662"/>
                </a:lnTo>
                <a:lnTo>
                  <a:pt x="1789" y="1572"/>
                </a:lnTo>
                <a:lnTo>
                  <a:pt x="1740" y="1483"/>
                </a:lnTo>
                <a:lnTo>
                  <a:pt x="1688" y="1396"/>
                </a:lnTo>
                <a:lnTo>
                  <a:pt x="1633" y="1311"/>
                </a:lnTo>
                <a:lnTo>
                  <a:pt x="1575" y="1228"/>
                </a:lnTo>
                <a:lnTo>
                  <a:pt x="1516" y="1146"/>
                </a:lnTo>
                <a:lnTo>
                  <a:pt x="1454" y="1065"/>
                </a:lnTo>
                <a:lnTo>
                  <a:pt x="1389" y="987"/>
                </a:lnTo>
                <a:lnTo>
                  <a:pt x="1323" y="911"/>
                </a:lnTo>
                <a:lnTo>
                  <a:pt x="1254" y="837"/>
                </a:lnTo>
                <a:lnTo>
                  <a:pt x="1182" y="765"/>
                </a:lnTo>
                <a:lnTo>
                  <a:pt x="1110" y="695"/>
                </a:lnTo>
                <a:lnTo>
                  <a:pt x="1034" y="627"/>
                </a:lnTo>
                <a:lnTo>
                  <a:pt x="958" y="561"/>
                </a:lnTo>
                <a:lnTo>
                  <a:pt x="878" y="497"/>
                </a:lnTo>
                <a:lnTo>
                  <a:pt x="797" y="436"/>
                </a:lnTo>
                <a:lnTo>
                  <a:pt x="714" y="378"/>
                </a:lnTo>
                <a:lnTo>
                  <a:pt x="630" y="322"/>
                </a:lnTo>
                <a:lnTo>
                  <a:pt x="545" y="268"/>
                </a:lnTo>
                <a:lnTo>
                  <a:pt x="457" y="216"/>
                </a:lnTo>
                <a:lnTo>
                  <a:pt x="368" y="168"/>
                </a:lnTo>
                <a:lnTo>
                  <a:pt x="278" y="123"/>
                </a:lnTo>
                <a:lnTo>
                  <a:pt x="187" y="79"/>
                </a:lnTo>
                <a:lnTo>
                  <a:pt x="93" y="3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p:cNvSpPr>
            <a:spLocks noChangeShapeType="1"/>
          </p:cNvSpPr>
          <p:nvPr/>
        </p:nvSpPr>
        <p:spPr bwMode="auto">
          <a:xfrm>
            <a:off x="6623050" y="1751012"/>
            <a:ext cx="3981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p:cNvSpPr>
            <a:spLocks noChangeShapeType="1"/>
          </p:cNvSpPr>
          <p:nvPr/>
        </p:nvSpPr>
        <p:spPr bwMode="auto">
          <a:xfrm flipV="1">
            <a:off x="6994525" y="1751012"/>
            <a:ext cx="1020763" cy="1516063"/>
          </a:xfrm>
          <a:prstGeom prst="line">
            <a:avLst/>
          </a:prstGeom>
          <a:noFill/>
          <a:ln w="0">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p:cNvSpPr>
          <p:nvPr/>
        </p:nvSpPr>
        <p:spPr bwMode="auto">
          <a:xfrm>
            <a:off x="7800975" y="4410075"/>
            <a:ext cx="1476375" cy="2138363"/>
          </a:xfrm>
          <a:custGeom>
            <a:avLst/>
            <a:gdLst>
              <a:gd name="T0" fmla="*/ 0 w 2791"/>
              <a:gd name="T1" fmla="*/ 4041 h 4041"/>
              <a:gd name="T2" fmla="*/ 105 w 2791"/>
              <a:gd name="T3" fmla="*/ 4000 h 4041"/>
              <a:gd name="T4" fmla="*/ 209 w 2791"/>
              <a:gd name="T5" fmla="*/ 3956 h 4041"/>
              <a:gd name="T6" fmla="*/ 313 w 2791"/>
              <a:gd name="T7" fmla="*/ 3909 h 4041"/>
              <a:gd name="T8" fmla="*/ 415 w 2791"/>
              <a:gd name="T9" fmla="*/ 3859 h 4041"/>
              <a:gd name="T10" fmla="*/ 516 w 2791"/>
              <a:gd name="T11" fmla="*/ 3806 h 4041"/>
              <a:gd name="T12" fmla="*/ 615 w 2791"/>
              <a:gd name="T13" fmla="*/ 3751 h 4041"/>
              <a:gd name="T14" fmla="*/ 712 w 2791"/>
              <a:gd name="T15" fmla="*/ 3694 h 4041"/>
              <a:gd name="T16" fmla="*/ 809 w 2791"/>
              <a:gd name="T17" fmla="*/ 3634 h 4041"/>
              <a:gd name="T18" fmla="*/ 904 w 2791"/>
              <a:gd name="T19" fmla="*/ 3571 h 4041"/>
              <a:gd name="T20" fmla="*/ 996 w 2791"/>
              <a:gd name="T21" fmla="*/ 3506 h 4041"/>
              <a:gd name="T22" fmla="*/ 1088 w 2791"/>
              <a:gd name="T23" fmla="*/ 3438 h 4041"/>
              <a:gd name="T24" fmla="*/ 1178 w 2791"/>
              <a:gd name="T25" fmla="*/ 3369 h 4041"/>
              <a:gd name="T26" fmla="*/ 1264 w 2791"/>
              <a:gd name="T27" fmla="*/ 3296 h 4041"/>
              <a:gd name="T28" fmla="*/ 1351 w 2791"/>
              <a:gd name="T29" fmla="*/ 3221 h 4041"/>
              <a:gd name="T30" fmla="*/ 1434 w 2791"/>
              <a:gd name="T31" fmla="*/ 3144 h 4041"/>
              <a:gd name="T32" fmla="*/ 1516 w 2791"/>
              <a:gd name="T33" fmla="*/ 3066 h 4041"/>
              <a:gd name="T34" fmla="*/ 1595 w 2791"/>
              <a:gd name="T35" fmla="*/ 2985 h 4041"/>
              <a:gd name="T36" fmla="*/ 1672 w 2791"/>
              <a:gd name="T37" fmla="*/ 2902 h 4041"/>
              <a:gd name="T38" fmla="*/ 1747 w 2791"/>
              <a:gd name="T39" fmla="*/ 2817 h 4041"/>
              <a:gd name="T40" fmla="*/ 1820 w 2791"/>
              <a:gd name="T41" fmla="*/ 2729 h 4041"/>
              <a:gd name="T42" fmla="*/ 1891 w 2791"/>
              <a:gd name="T43" fmla="*/ 2640 h 4041"/>
              <a:gd name="T44" fmla="*/ 1959 w 2791"/>
              <a:gd name="T45" fmla="*/ 2549 h 4041"/>
              <a:gd name="T46" fmla="*/ 2024 w 2791"/>
              <a:gd name="T47" fmla="*/ 2457 h 4041"/>
              <a:gd name="T48" fmla="*/ 2088 w 2791"/>
              <a:gd name="T49" fmla="*/ 2363 h 4041"/>
              <a:gd name="T50" fmla="*/ 2148 w 2791"/>
              <a:gd name="T51" fmla="*/ 2267 h 4041"/>
              <a:gd name="T52" fmla="*/ 2207 w 2791"/>
              <a:gd name="T53" fmla="*/ 2169 h 4041"/>
              <a:gd name="T54" fmla="*/ 2263 w 2791"/>
              <a:gd name="T55" fmla="*/ 2071 h 4041"/>
              <a:gd name="T56" fmla="*/ 2316 w 2791"/>
              <a:gd name="T57" fmla="*/ 1970 h 4041"/>
              <a:gd name="T58" fmla="*/ 2366 w 2791"/>
              <a:gd name="T59" fmla="*/ 1868 h 4041"/>
              <a:gd name="T60" fmla="*/ 2414 w 2791"/>
              <a:gd name="T61" fmla="*/ 1765 h 4041"/>
              <a:gd name="T62" fmla="*/ 2460 w 2791"/>
              <a:gd name="T63" fmla="*/ 1661 h 4041"/>
              <a:gd name="T64" fmla="*/ 2502 w 2791"/>
              <a:gd name="T65" fmla="*/ 1555 h 4041"/>
              <a:gd name="T66" fmla="*/ 2540 w 2791"/>
              <a:gd name="T67" fmla="*/ 1448 h 4041"/>
              <a:gd name="T68" fmla="*/ 2578 w 2791"/>
              <a:gd name="T69" fmla="*/ 1341 h 4041"/>
              <a:gd name="T70" fmla="*/ 2612 w 2791"/>
              <a:gd name="T71" fmla="*/ 1233 h 4041"/>
              <a:gd name="T72" fmla="*/ 2642 w 2791"/>
              <a:gd name="T73" fmla="*/ 1123 h 4041"/>
              <a:gd name="T74" fmla="*/ 2670 w 2791"/>
              <a:gd name="T75" fmla="*/ 1013 h 4041"/>
              <a:gd name="T76" fmla="*/ 2696 w 2791"/>
              <a:gd name="T77" fmla="*/ 902 h 4041"/>
              <a:gd name="T78" fmla="*/ 2718 w 2791"/>
              <a:gd name="T79" fmla="*/ 791 h 4041"/>
              <a:gd name="T80" fmla="*/ 2737 w 2791"/>
              <a:gd name="T81" fmla="*/ 679 h 4041"/>
              <a:gd name="T82" fmla="*/ 2753 w 2791"/>
              <a:gd name="T83" fmla="*/ 567 h 4041"/>
              <a:gd name="T84" fmla="*/ 2767 w 2791"/>
              <a:gd name="T85" fmla="*/ 454 h 4041"/>
              <a:gd name="T86" fmla="*/ 2778 w 2791"/>
              <a:gd name="T87" fmla="*/ 341 h 4041"/>
              <a:gd name="T88" fmla="*/ 2785 w 2791"/>
              <a:gd name="T89" fmla="*/ 227 h 4041"/>
              <a:gd name="T90" fmla="*/ 2789 w 2791"/>
              <a:gd name="T91" fmla="*/ 114 h 4041"/>
              <a:gd name="T92" fmla="*/ 2791 w 2791"/>
              <a:gd name="T93" fmla="*/ 0 h 4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1" h="4041">
                <a:moveTo>
                  <a:pt x="0" y="4041"/>
                </a:moveTo>
                <a:lnTo>
                  <a:pt x="105" y="4000"/>
                </a:lnTo>
                <a:lnTo>
                  <a:pt x="209" y="3956"/>
                </a:lnTo>
                <a:lnTo>
                  <a:pt x="313" y="3909"/>
                </a:lnTo>
                <a:lnTo>
                  <a:pt x="415" y="3859"/>
                </a:lnTo>
                <a:lnTo>
                  <a:pt x="516" y="3806"/>
                </a:lnTo>
                <a:lnTo>
                  <a:pt x="615" y="3751"/>
                </a:lnTo>
                <a:lnTo>
                  <a:pt x="712" y="3694"/>
                </a:lnTo>
                <a:lnTo>
                  <a:pt x="809" y="3634"/>
                </a:lnTo>
                <a:lnTo>
                  <a:pt x="904" y="3571"/>
                </a:lnTo>
                <a:lnTo>
                  <a:pt x="996" y="3506"/>
                </a:lnTo>
                <a:lnTo>
                  <a:pt x="1088" y="3438"/>
                </a:lnTo>
                <a:lnTo>
                  <a:pt x="1178" y="3369"/>
                </a:lnTo>
                <a:lnTo>
                  <a:pt x="1264" y="3296"/>
                </a:lnTo>
                <a:lnTo>
                  <a:pt x="1351" y="3221"/>
                </a:lnTo>
                <a:lnTo>
                  <a:pt x="1434" y="3144"/>
                </a:lnTo>
                <a:lnTo>
                  <a:pt x="1516" y="3066"/>
                </a:lnTo>
                <a:lnTo>
                  <a:pt x="1595" y="2985"/>
                </a:lnTo>
                <a:lnTo>
                  <a:pt x="1672" y="2902"/>
                </a:lnTo>
                <a:lnTo>
                  <a:pt x="1747" y="2817"/>
                </a:lnTo>
                <a:lnTo>
                  <a:pt x="1820" y="2729"/>
                </a:lnTo>
                <a:lnTo>
                  <a:pt x="1891" y="2640"/>
                </a:lnTo>
                <a:lnTo>
                  <a:pt x="1959" y="2549"/>
                </a:lnTo>
                <a:lnTo>
                  <a:pt x="2024" y="2457"/>
                </a:lnTo>
                <a:lnTo>
                  <a:pt x="2088" y="2363"/>
                </a:lnTo>
                <a:lnTo>
                  <a:pt x="2148" y="2267"/>
                </a:lnTo>
                <a:lnTo>
                  <a:pt x="2207" y="2169"/>
                </a:lnTo>
                <a:lnTo>
                  <a:pt x="2263" y="2071"/>
                </a:lnTo>
                <a:lnTo>
                  <a:pt x="2316" y="1970"/>
                </a:lnTo>
                <a:lnTo>
                  <a:pt x="2366" y="1868"/>
                </a:lnTo>
                <a:lnTo>
                  <a:pt x="2414" y="1765"/>
                </a:lnTo>
                <a:lnTo>
                  <a:pt x="2460" y="1661"/>
                </a:lnTo>
                <a:lnTo>
                  <a:pt x="2502" y="1555"/>
                </a:lnTo>
                <a:lnTo>
                  <a:pt x="2540" y="1448"/>
                </a:lnTo>
                <a:lnTo>
                  <a:pt x="2578" y="1341"/>
                </a:lnTo>
                <a:lnTo>
                  <a:pt x="2612" y="1233"/>
                </a:lnTo>
                <a:lnTo>
                  <a:pt x="2642" y="1123"/>
                </a:lnTo>
                <a:lnTo>
                  <a:pt x="2670" y="1013"/>
                </a:lnTo>
                <a:lnTo>
                  <a:pt x="2696" y="902"/>
                </a:lnTo>
                <a:lnTo>
                  <a:pt x="2718" y="791"/>
                </a:lnTo>
                <a:lnTo>
                  <a:pt x="2737" y="679"/>
                </a:lnTo>
                <a:lnTo>
                  <a:pt x="2753" y="567"/>
                </a:lnTo>
                <a:lnTo>
                  <a:pt x="2767" y="454"/>
                </a:lnTo>
                <a:lnTo>
                  <a:pt x="2778" y="341"/>
                </a:lnTo>
                <a:lnTo>
                  <a:pt x="2785" y="227"/>
                </a:lnTo>
                <a:lnTo>
                  <a:pt x="2789" y="114"/>
                </a:lnTo>
                <a:lnTo>
                  <a:pt x="279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p:cNvSpPr>
            <a:spLocks noChangeShapeType="1"/>
          </p:cNvSpPr>
          <p:nvPr/>
        </p:nvSpPr>
        <p:spPr bwMode="auto">
          <a:xfrm flipV="1">
            <a:off x="9277350" y="1377950"/>
            <a:ext cx="0" cy="3032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p:cNvSpPr>
            <a:spLocks noChangeArrowheads="1"/>
          </p:cNvSpPr>
          <p:nvPr/>
        </p:nvSpPr>
        <p:spPr bwMode="auto">
          <a:xfrm>
            <a:off x="6665912" y="3238500"/>
            <a:ext cx="4841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000000"/>
                </a:solidFill>
                <a:effectLst/>
                <a:latin typeface="Arial" panose="020B0604020202020204" pitchFamily="34" charset="0"/>
              </a:rPr>
              <a:t>m'</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23"/>
          <p:cNvSpPr>
            <a:spLocks noChangeArrowheads="1"/>
          </p:cNvSpPr>
          <p:nvPr/>
        </p:nvSpPr>
        <p:spPr bwMode="auto">
          <a:xfrm>
            <a:off x="8872537" y="3230562"/>
            <a:ext cx="5762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000000"/>
                </a:solidFill>
                <a:effectLst/>
                <a:latin typeface="Arial" panose="020B0604020202020204" pitchFamily="34" charset="0"/>
              </a:rPr>
              <a:t>n1'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24"/>
          <p:cNvSpPr>
            <a:spLocks noChangeArrowheads="1"/>
          </p:cNvSpPr>
          <p:nvPr/>
        </p:nvSpPr>
        <p:spPr bwMode="auto">
          <a:xfrm>
            <a:off x="8088312" y="1389062"/>
            <a:ext cx="3937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000000"/>
                </a:solidFill>
                <a:effectLst/>
                <a:latin typeface="Arial" panose="020B0604020202020204" pitchFamily="34" charset="0"/>
              </a:rPr>
              <a:t>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5"/>
          <p:cNvSpPr>
            <a:spLocks noChangeArrowheads="1"/>
          </p:cNvSpPr>
          <p:nvPr/>
        </p:nvSpPr>
        <p:spPr bwMode="auto">
          <a:xfrm>
            <a:off x="9337675" y="1423987"/>
            <a:ext cx="5762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000000"/>
                </a:solidFill>
                <a:effectLst/>
                <a:latin typeface="Arial" panose="020B0604020202020204" pitchFamily="34" charset="0"/>
              </a:rPr>
              <a:t>n2'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26"/>
          <p:cNvSpPr>
            <a:spLocks noChangeArrowheads="1"/>
          </p:cNvSpPr>
          <p:nvPr/>
        </p:nvSpPr>
        <p:spPr bwMode="auto">
          <a:xfrm>
            <a:off x="6746875" y="4375150"/>
            <a:ext cx="4222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000000"/>
                </a:solidFill>
                <a:effectLst/>
                <a:latin typeface="Arial" panose="020B0604020202020204" pitchFamily="34" charset="0"/>
              </a:rPr>
              <a:t>m</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27"/>
          <p:cNvSpPr>
            <a:spLocks noChangeArrowheads="1"/>
          </p:cNvSpPr>
          <p:nvPr/>
        </p:nvSpPr>
        <p:spPr bwMode="auto">
          <a:xfrm>
            <a:off x="7932737" y="6454775"/>
            <a:ext cx="330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000000"/>
                </a:solidFill>
                <a:effectLst/>
                <a:latin typeface="Arial" panose="020B0604020202020204" pitchFamily="34" charset="0"/>
              </a:rPr>
              <a:t>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28"/>
          <p:cNvSpPr>
            <a:spLocks noChangeArrowheads="1"/>
          </p:cNvSpPr>
          <p:nvPr/>
        </p:nvSpPr>
        <p:spPr bwMode="auto">
          <a:xfrm>
            <a:off x="8867775" y="6454775"/>
            <a:ext cx="5143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000000"/>
                </a:solidFill>
                <a:effectLst/>
                <a:latin typeface="Arial" panose="020B0604020202020204" pitchFamily="34" charset="0"/>
              </a:rPr>
              <a:t>n1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30"/>
          <p:cNvSpPr>
            <a:spLocks noChangeArrowheads="1"/>
          </p:cNvSpPr>
          <p:nvPr/>
        </p:nvSpPr>
        <p:spPr bwMode="auto">
          <a:xfrm>
            <a:off x="9369425" y="4381500"/>
            <a:ext cx="5143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000000"/>
                </a:solidFill>
                <a:effectLst/>
                <a:latin typeface="Arial" panose="020B0604020202020204" pitchFamily="34" charset="0"/>
              </a:rPr>
              <a:t>n2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31"/>
          <p:cNvSpPr>
            <a:spLocks noChangeArrowheads="1"/>
          </p:cNvSpPr>
          <p:nvPr/>
        </p:nvSpPr>
        <p:spPr bwMode="auto">
          <a:xfrm>
            <a:off x="523875" y="1920875"/>
            <a:ext cx="508940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000000"/>
                </a:solidFill>
                <a:effectLst/>
                <a:latin typeface="+mn-lt"/>
              </a:rPr>
              <a:t>m'n1' = </a:t>
            </a:r>
            <a:r>
              <a:rPr kumimoji="0" lang="en-US" altLang="en-US" sz="2500" b="0" i="0" u="none" strike="noStrike" cap="none" normalizeH="0" baseline="0" dirty="0" err="1" smtClean="0">
                <a:ln>
                  <a:noFill/>
                </a:ln>
                <a:solidFill>
                  <a:srgbClr val="000000"/>
                </a:solidFill>
                <a:effectLst/>
                <a:latin typeface="+mn-lt"/>
              </a:rPr>
              <a:t>m'n</a:t>
            </a:r>
            <a:r>
              <a:rPr kumimoji="0" lang="en-US" altLang="en-US" sz="2500" b="0" i="0" u="none" strike="noStrike" cap="none" normalizeH="0" baseline="0" dirty="0" smtClean="0">
                <a:ln>
                  <a:noFill/>
                </a:ln>
                <a:solidFill>
                  <a:srgbClr val="000000"/>
                </a:solidFill>
                <a:effectLst/>
                <a:latin typeface="+mn-lt"/>
              </a:rPr>
              <a:t>' = 40 = length of front view</a:t>
            </a:r>
            <a:endParaRPr kumimoji="0" lang="en-US" altLang="en-US" sz="1800" b="0" i="0" u="none" strike="noStrike" cap="none" normalizeH="0" baseline="0" dirty="0" smtClean="0">
              <a:ln>
                <a:noFill/>
              </a:ln>
              <a:solidFill>
                <a:schemeClr val="tx1"/>
              </a:solidFill>
              <a:effectLst/>
              <a:latin typeface="+mn-lt"/>
            </a:endParaRPr>
          </a:p>
        </p:txBody>
      </p:sp>
      <p:sp>
        <p:nvSpPr>
          <p:cNvPr id="36" name="Rectangle 32"/>
          <p:cNvSpPr>
            <a:spLocks noChangeArrowheads="1"/>
          </p:cNvSpPr>
          <p:nvPr/>
        </p:nvSpPr>
        <p:spPr bwMode="auto">
          <a:xfrm>
            <a:off x="518988" y="2933700"/>
            <a:ext cx="460228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000000"/>
                </a:solidFill>
                <a:effectLst/>
                <a:latin typeface="+mn-lt"/>
              </a:rPr>
              <a:t>mn2 = </a:t>
            </a:r>
            <a:r>
              <a:rPr kumimoji="0" lang="en-US" altLang="en-US" sz="2500" b="0" i="0" u="none" strike="noStrike" cap="none" normalizeH="0" baseline="0" dirty="0" err="1" smtClean="0">
                <a:ln>
                  <a:noFill/>
                </a:ln>
                <a:solidFill>
                  <a:srgbClr val="000000"/>
                </a:solidFill>
                <a:effectLst/>
                <a:latin typeface="+mn-lt"/>
              </a:rPr>
              <a:t>mn</a:t>
            </a:r>
            <a:r>
              <a:rPr kumimoji="0" lang="en-US" altLang="en-US" sz="2500" b="0" i="0" u="none" strike="noStrike" cap="none" normalizeH="0" baseline="0" dirty="0" smtClean="0">
                <a:ln>
                  <a:noFill/>
                </a:ln>
                <a:solidFill>
                  <a:srgbClr val="000000"/>
                </a:solidFill>
                <a:effectLst/>
                <a:latin typeface="+mn-lt"/>
              </a:rPr>
              <a:t> = 50 = length of top view</a:t>
            </a:r>
            <a:endParaRPr kumimoji="0" lang="en-US" altLang="en-US" sz="1800" b="0" i="0" u="none" strike="noStrike" cap="none" normalizeH="0" baseline="0" dirty="0" smtClean="0">
              <a:ln>
                <a:noFill/>
              </a:ln>
              <a:solidFill>
                <a:schemeClr val="tx1"/>
              </a:solidFill>
              <a:effectLst/>
              <a:latin typeface="+mn-lt"/>
            </a:endParaRPr>
          </a:p>
        </p:txBody>
      </p:sp>
      <p:sp>
        <p:nvSpPr>
          <p:cNvPr id="37" name="Rectangle 33"/>
          <p:cNvSpPr>
            <a:spLocks noChangeArrowheads="1"/>
          </p:cNvSpPr>
          <p:nvPr/>
        </p:nvSpPr>
        <p:spPr bwMode="auto">
          <a:xfrm>
            <a:off x="523875" y="2446454"/>
            <a:ext cx="402443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000000"/>
                </a:solidFill>
                <a:effectLst/>
                <a:latin typeface="+mn-lt"/>
              </a:rPr>
              <a:t>m'n2' = mn1 = 60 = True length</a:t>
            </a:r>
            <a:endParaRPr kumimoji="0" lang="en-US" altLang="en-US" sz="1800" b="0" i="0" u="none" strike="noStrike" cap="none" normalizeH="0" baseline="0" dirty="0" smtClean="0">
              <a:ln>
                <a:noFill/>
              </a:ln>
              <a:solidFill>
                <a:schemeClr val="tx1"/>
              </a:solidFill>
              <a:effectLst/>
              <a:latin typeface="+mn-lt"/>
            </a:endParaRPr>
          </a:p>
        </p:txBody>
      </p:sp>
      <p:sp>
        <p:nvSpPr>
          <p:cNvPr id="38" name="Line 34"/>
          <p:cNvSpPr>
            <a:spLocks noChangeShapeType="1"/>
          </p:cNvSpPr>
          <p:nvPr/>
        </p:nvSpPr>
        <p:spPr bwMode="auto">
          <a:xfrm flipV="1">
            <a:off x="6994525" y="1751012"/>
            <a:ext cx="2282825" cy="1516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p:cNvSpPr>
            <a:spLocks noChangeShapeType="1"/>
          </p:cNvSpPr>
          <p:nvPr/>
        </p:nvSpPr>
        <p:spPr bwMode="auto">
          <a:xfrm flipH="1">
            <a:off x="5529262" y="3267075"/>
            <a:ext cx="877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7"/>
          <p:cNvSpPr>
            <a:spLocks noChangeShapeType="1"/>
          </p:cNvSpPr>
          <p:nvPr/>
        </p:nvSpPr>
        <p:spPr bwMode="auto">
          <a:xfrm>
            <a:off x="5537200" y="3275012"/>
            <a:ext cx="0" cy="214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8"/>
          <p:cNvSpPr>
            <a:spLocks noChangeShapeType="1"/>
          </p:cNvSpPr>
          <p:nvPr/>
        </p:nvSpPr>
        <p:spPr bwMode="auto">
          <a:xfrm flipV="1">
            <a:off x="5537200" y="3730625"/>
            <a:ext cx="0" cy="214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p:cNvSpPr>
          <p:nvPr/>
        </p:nvSpPr>
        <p:spPr bwMode="auto">
          <a:xfrm>
            <a:off x="5535612" y="3267075"/>
            <a:ext cx="3175" cy="7938"/>
          </a:xfrm>
          <a:custGeom>
            <a:avLst/>
            <a:gdLst>
              <a:gd name="T0" fmla="*/ 0 w 6"/>
              <a:gd name="T1" fmla="*/ 16 h 16"/>
              <a:gd name="T2" fmla="*/ 6 w 6"/>
              <a:gd name="T3" fmla="*/ 16 h 16"/>
              <a:gd name="T4" fmla="*/ 2 w 6"/>
              <a:gd name="T5" fmla="*/ 0 h 16"/>
              <a:gd name="T6" fmla="*/ 0 w 6"/>
              <a:gd name="T7" fmla="*/ 16 h 16"/>
            </a:gdLst>
            <a:ahLst/>
            <a:cxnLst>
              <a:cxn ang="0">
                <a:pos x="T0" y="T1"/>
              </a:cxn>
              <a:cxn ang="0">
                <a:pos x="T2" y="T3"/>
              </a:cxn>
              <a:cxn ang="0">
                <a:pos x="T4" y="T5"/>
              </a:cxn>
              <a:cxn ang="0">
                <a:pos x="T6" y="T7"/>
              </a:cxn>
            </a:cxnLst>
            <a:rect l="0" t="0" r="r" b="b"/>
            <a:pathLst>
              <a:path w="6" h="16">
                <a:moveTo>
                  <a:pt x="0" y="16"/>
                </a:moveTo>
                <a:lnTo>
                  <a:pt x="6" y="16"/>
                </a:lnTo>
                <a:lnTo>
                  <a:pt x="2"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p:nvSpPr>
        <p:spPr bwMode="auto">
          <a:xfrm>
            <a:off x="5535612" y="3944937"/>
            <a:ext cx="3175" cy="7938"/>
          </a:xfrm>
          <a:custGeom>
            <a:avLst/>
            <a:gdLst>
              <a:gd name="T0" fmla="*/ 0 w 6"/>
              <a:gd name="T1" fmla="*/ 0 h 15"/>
              <a:gd name="T2" fmla="*/ 6 w 6"/>
              <a:gd name="T3" fmla="*/ 0 h 15"/>
              <a:gd name="T4" fmla="*/ 2 w 6"/>
              <a:gd name="T5" fmla="*/ 15 h 15"/>
              <a:gd name="T6" fmla="*/ 0 w 6"/>
              <a:gd name="T7" fmla="*/ 0 h 15"/>
            </a:gdLst>
            <a:ahLst/>
            <a:cxnLst>
              <a:cxn ang="0">
                <a:pos x="T0" y="T1"/>
              </a:cxn>
              <a:cxn ang="0">
                <a:pos x="T2" y="T3"/>
              </a:cxn>
              <a:cxn ang="0">
                <a:pos x="T4" y="T5"/>
              </a:cxn>
              <a:cxn ang="0">
                <a:pos x="T6" y="T7"/>
              </a:cxn>
            </a:cxnLst>
            <a:rect l="0" t="0" r="r" b="b"/>
            <a:pathLst>
              <a:path w="6" h="15">
                <a:moveTo>
                  <a:pt x="0" y="0"/>
                </a:moveTo>
                <a:lnTo>
                  <a:pt x="6" y="0"/>
                </a:lnTo>
                <a:lnTo>
                  <a:pt x="2"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1"/>
          <p:cNvSpPr>
            <a:spLocks noChangeArrowheads="1"/>
          </p:cNvSpPr>
          <p:nvPr/>
        </p:nvSpPr>
        <p:spPr bwMode="auto">
          <a:xfrm>
            <a:off x="5388671" y="3472289"/>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Arial" panose="020B0604020202020204" pitchFamily="34" charset="0"/>
              </a:rPr>
              <a:t>15</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46" name="Line 42"/>
          <p:cNvSpPr>
            <a:spLocks noChangeShapeType="1"/>
          </p:cNvSpPr>
          <p:nvPr/>
        </p:nvSpPr>
        <p:spPr bwMode="auto">
          <a:xfrm flipH="1">
            <a:off x="5513387" y="4410075"/>
            <a:ext cx="758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4"/>
          <p:cNvSpPr>
            <a:spLocks noChangeShapeType="1"/>
          </p:cNvSpPr>
          <p:nvPr/>
        </p:nvSpPr>
        <p:spPr bwMode="auto">
          <a:xfrm flipV="1">
            <a:off x="5521325" y="4302125"/>
            <a:ext cx="0" cy="100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5"/>
          <p:cNvSpPr>
            <a:spLocks noChangeShapeType="1"/>
          </p:cNvSpPr>
          <p:nvPr/>
        </p:nvSpPr>
        <p:spPr bwMode="auto">
          <a:xfrm>
            <a:off x="5521325" y="3962400"/>
            <a:ext cx="0" cy="98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p:nvSpPr>
        <p:spPr bwMode="auto">
          <a:xfrm>
            <a:off x="5521325" y="4402137"/>
            <a:ext cx="3175" cy="7938"/>
          </a:xfrm>
          <a:custGeom>
            <a:avLst/>
            <a:gdLst>
              <a:gd name="T0" fmla="*/ 0 w 6"/>
              <a:gd name="T1" fmla="*/ 0 h 15"/>
              <a:gd name="T2" fmla="*/ 6 w 6"/>
              <a:gd name="T3" fmla="*/ 0 h 15"/>
              <a:gd name="T4" fmla="*/ 2 w 6"/>
              <a:gd name="T5" fmla="*/ 15 h 15"/>
              <a:gd name="T6" fmla="*/ 0 w 6"/>
              <a:gd name="T7" fmla="*/ 0 h 15"/>
            </a:gdLst>
            <a:ahLst/>
            <a:cxnLst>
              <a:cxn ang="0">
                <a:pos x="T0" y="T1"/>
              </a:cxn>
              <a:cxn ang="0">
                <a:pos x="T2" y="T3"/>
              </a:cxn>
              <a:cxn ang="0">
                <a:pos x="T4" y="T5"/>
              </a:cxn>
              <a:cxn ang="0">
                <a:pos x="T6" y="T7"/>
              </a:cxn>
            </a:cxnLst>
            <a:rect l="0" t="0" r="r" b="b"/>
            <a:pathLst>
              <a:path w="6" h="15">
                <a:moveTo>
                  <a:pt x="0" y="0"/>
                </a:moveTo>
                <a:lnTo>
                  <a:pt x="6" y="0"/>
                </a:lnTo>
                <a:lnTo>
                  <a:pt x="2"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p:nvSpPr>
        <p:spPr bwMode="auto">
          <a:xfrm>
            <a:off x="5521325" y="3952875"/>
            <a:ext cx="3175" cy="9525"/>
          </a:xfrm>
          <a:custGeom>
            <a:avLst/>
            <a:gdLst>
              <a:gd name="T0" fmla="*/ 0 w 6"/>
              <a:gd name="T1" fmla="*/ 17 h 17"/>
              <a:gd name="T2" fmla="*/ 6 w 6"/>
              <a:gd name="T3" fmla="*/ 17 h 17"/>
              <a:gd name="T4" fmla="*/ 2 w 6"/>
              <a:gd name="T5" fmla="*/ 0 h 17"/>
              <a:gd name="T6" fmla="*/ 0 w 6"/>
              <a:gd name="T7" fmla="*/ 17 h 17"/>
            </a:gdLst>
            <a:ahLst/>
            <a:cxnLst>
              <a:cxn ang="0">
                <a:pos x="T0" y="T1"/>
              </a:cxn>
              <a:cxn ang="0">
                <a:pos x="T2" y="T3"/>
              </a:cxn>
              <a:cxn ang="0">
                <a:pos x="T4" y="T5"/>
              </a:cxn>
              <a:cxn ang="0">
                <a:pos x="T6" y="T7"/>
              </a:cxn>
            </a:cxnLst>
            <a:rect l="0" t="0" r="r" b="b"/>
            <a:pathLst>
              <a:path w="6" h="17">
                <a:moveTo>
                  <a:pt x="0" y="17"/>
                </a:moveTo>
                <a:lnTo>
                  <a:pt x="6" y="17"/>
                </a:lnTo>
                <a:lnTo>
                  <a:pt x="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8"/>
          <p:cNvSpPr>
            <a:spLocks noChangeArrowheads="1"/>
          </p:cNvSpPr>
          <p:nvPr/>
        </p:nvSpPr>
        <p:spPr bwMode="auto">
          <a:xfrm>
            <a:off x="5393085" y="3999041"/>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Arial" panose="020B0604020202020204" pitchFamily="34" charset="0"/>
              </a:rPr>
              <a:t>10</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53" name="Freeform 49"/>
          <p:cNvSpPr>
            <a:spLocks/>
          </p:cNvSpPr>
          <p:nvPr/>
        </p:nvSpPr>
        <p:spPr bwMode="auto">
          <a:xfrm>
            <a:off x="8996362" y="2794000"/>
            <a:ext cx="55563" cy="465138"/>
          </a:xfrm>
          <a:custGeom>
            <a:avLst/>
            <a:gdLst>
              <a:gd name="T0" fmla="*/ 104 w 104"/>
              <a:gd name="T1" fmla="*/ 879 h 879"/>
              <a:gd name="T2" fmla="*/ 101 w 104"/>
              <a:gd name="T3" fmla="*/ 768 h 879"/>
              <a:gd name="T4" fmla="*/ 97 w 104"/>
              <a:gd name="T5" fmla="*/ 657 h 879"/>
              <a:gd name="T6" fmla="*/ 88 w 104"/>
              <a:gd name="T7" fmla="*/ 546 h 879"/>
              <a:gd name="T8" fmla="*/ 77 w 104"/>
              <a:gd name="T9" fmla="*/ 436 h 879"/>
              <a:gd name="T10" fmla="*/ 62 w 104"/>
              <a:gd name="T11" fmla="*/ 326 h 879"/>
              <a:gd name="T12" fmla="*/ 44 w 104"/>
              <a:gd name="T13" fmla="*/ 216 h 879"/>
              <a:gd name="T14" fmla="*/ 23 w 104"/>
              <a:gd name="T15" fmla="*/ 107 h 879"/>
              <a:gd name="T16" fmla="*/ 0 w 104"/>
              <a:gd name="T17"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879">
                <a:moveTo>
                  <a:pt x="104" y="879"/>
                </a:moveTo>
                <a:lnTo>
                  <a:pt x="101" y="768"/>
                </a:lnTo>
                <a:lnTo>
                  <a:pt x="97" y="657"/>
                </a:lnTo>
                <a:lnTo>
                  <a:pt x="88" y="546"/>
                </a:lnTo>
                <a:lnTo>
                  <a:pt x="77" y="436"/>
                </a:lnTo>
                <a:lnTo>
                  <a:pt x="62" y="326"/>
                </a:lnTo>
                <a:lnTo>
                  <a:pt x="44" y="216"/>
                </a:lnTo>
                <a:lnTo>
                  <a:pt x="23" y="10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p:nvSpPr>
        <p:spPr bwMode="auto">
          <a:xfrm>
            <a:off x="8712200" y="2135187"/>
            <a:ext cx="211138" cy="415925"/>
          </a:xfrm>
          <a:custGeom>
            <a:avLst/>
            <a:gdLst>
              <a:gd name="T0" fmla="*/ 398 w 398"/>
              <a:gd name="T1" fmla="*/ 787 h 787"/>
              <a:gd name="T2" fmla="*/ 358 w 398"/>
              <a:gd name="T3" fmla="*/ 684 h 787"/>
              <a:gd name="T4" fmla="*/ 316 w 398"/>
              <a:gd name="T5" fmla="*/ 583 h 787"/>
              <a:gd name="T6" fmla="*/ 270 w 398"/>
              <a:gd name="T7" fmla="*/ 482 h 787"/>
              <a:gd name="T8" fmla="*/ 221 w 398"/>
              <a:gd name="T9" fmla="*/ 383 h 787"/>
              <a:gd name="T10" fmla="*/ 169 w 398"/>
              <a:gd name="T11" fmla="*/ 284 h 787"/>
              <a:gd name="T12" fmla="*/ 116 w 398"/>
              <a:gd name="T13" fmla="*/ 189 h 787"/>
              <a:gd name="T14" fmla="*/ 59 w 398"/>
              <a:gd name="T15" fmla="*/ 94 h 787"/>
              <a:gd name="T16" fmla="*/ 0 w 398"/>
              <a:gd name="T17"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787">
                <a:moveTo>
                  <a:pt x="398" y="787"/>
                </a:moveTo>
                <a:lnTo>
                  <a:pt x="358" y="684"/>
                </a:lnTo>
                <a:lnTo>
                  <a:pt x="316" y="583"/>
                </a:lnTo>
                <a:lnTo>
                  <a:pt x="270" y="482"/>
                </a:lnTo>
                <a:lnTo>
                  <a:pt x="221" y="383"/>
                </a:lnTo>
                <a:lnTo>
                  <a:pt x="169" y="284"/>
                </a:lnTo>
                <a:lnTo>
                  <a:pt x="116" y="189"/>
                </a:lnTo>
                <a:lnTo>
                  <a:pt x="59" y="94"/>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p:cNvSpPr>
          <p:nvPr/>
        </p:nvSpPr>
        <p:spPr bwMode="auto">
          <a:xfrm>
            <a:off x="9050337" y="3259137"/>
            <a:ext cx="1588" cy="7938"/>
          </a:xfrm>
          <a:custGeom>
            <a:avLst/>
            <a:gdLst>
              <a:gd name="T0" fmla="*/ 5 w 5"/>
              <a:gd name="T1" fmla="*/ 0 h 15"/>
              <a:gd name="T2" fmla="*/ 0 w 5"/>
              <a:gd name="T3" fmla="*/ 0 h 15"/>
              <a:gd name="T4" fmla="*/ 3 w 5"/>
              <a:gd name="T5" fmla="*/ 15 h 15"/>
              <a:gd name="T6" fmla="*/ 5 w 5"/>
              <a:gd name="T7" fmla="*/ 0 h 15"/>
            </a:gdLst>
            <a:ahLst/>
            <a:cxnLst>
              <a:cxn ang="0">
                <a:pos x="T0" y="T1"/>
              </a:cxn>
              <a:cxn ang="0">
                <a:pos x="T2" y="T3"/>
              </a:cxn>
              <a:cxn ang="0">
                <a:pos x="T4" y="T5"/>
              </a:cxn>
              <a:cxn ang="0">
                <a:pos x="T6" y="T7"/>
              </a:cxn>
            </a:cxnLst>
            <a:rect l="0" t="0" r="r" b="b"/>
            <a:pathLst>
              <a:path w="5" h="15">
                <a:moveTo>
                  <a:pt x="5" y="0"/>
                </a:moveTo>
                <a:lnTo>
                  <a:pt x="0" y="0"/>
                </a:lnTo>
                <a:lnTo>
                  <a:pt x="3" y="1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p:nvSpPr>
        <p:spPr bwMode="auto">
          <a:xfrm>
            <a:off x="8709025" y="2128837"/>
            <a:ext cx="4763" cy="7938"/>
          </a:xfrm>
          <a:custGeom>
            <a:avLst/>
            <a:gdLst>
              <a:gd name="T0" fmla="*/ 7 w 10"/>
              <a:gd name="T1" fmla="*/ 16 h 16"/>
              <a:gd name="T2" fmla="*/ 10 w 10"/>
              <a:gd name="T3" fmla="*/ 12 h 16"/>
              <a:gd name="T4" fmla="*/ 0 w 10"/>
              <a:gd name="T5" fmla="*/ 0 h 16"/>
              <a:gd name="T6" fmla="*/ 7 w 10"/>
              <a:gd name="T7" fmla="*/ 16 h 16"/>
            </a:gdLst>
            <a:ahLst/>
            <a:cxnLst>
              <a:cxn ang="0">
                <a:pos x="T0" y="T1"/>
              </a:cxn>
              <a:cxn ang="0">
                <a:pos x="T2" y="T3"/>
              </a:cxn>
              <a:cxn ang="0">
                <a:pos x="T4" y="T5"/>
              </a:cxn>
              <a:cxn ang="0">
                <a:pos x="T6" y="T7"/>
              </a:cxn>
            </a:cxnLst>
            <a:rect l="0" t="0" r="r" b="b"/>
            <a:pathLst>
              <a:path w="10" h="16">
                <a:moveTo>
                  <a:pt x="7" y="16"/>
                </a:moveTo>
                <a:lnTo>
                  <a:pt x="10" y="12"/>
                </a:lnTo>
                <a:lnTo>
                  <a:pt x="0" y="0"/>
                </a:lnTo>
                <a:lnTo>
                  <a:pt x="7"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3"/>
          <p:cNvSpPr>
            <a:spLocks noChangeArrowheads="1"/>
          </p:cNvSpPr>
          <p:nvPr/>
        </p:nvSpPr>
        <p:spPr bwMode="auto">
          <a:xfrm>
            <a:off x="8726487" y="2495550"/>
            <a:ext cx="6461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smtClean="0">
                <a:ln>
                  <a:noFill/>
                </a:ln>
                <a:solidFill>
                  <a:srgbClr val="000000"/>
                </a:solidFill>
                <a:effectLst/>
                <a:latin typeface="Arial" panose="020B0604020202020204" pitchFamily="34" charset="0"/>
              </a:rPr>
              <a:t>34°</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Freeform 54"/>
          <p:cNvSpPr>
            <a:spLocks/>
          </p:cNvSpPr>
          <p:nvPr/>
        </p:nvSpPr>
        <p:spPr bwMode="auto">
          <a:xfrm>
            <a:off x="8110537" y="5211762"/>
            <a:ext cx="344488" cy="434975"/>
          </a:xfrm>
          <a:custGeom>
            <a:avLst/>
            <a:gdLst>
              <a:gd name="T0" fmla="*/ 0 w 650"/>
              <a:gd name="T1" fmla="*/ 823 h 823"/>
              <a:gd name="T2" fmla="*/ 70 w 650"/>
              <a:gd name="T3" fmla="*/ 758 h 823"/>
              <a:gd name="T4" fmla="*/ 138 w 650"/>
              <a:gd name="T5" fmla="*/ 691 h 823"/>
              <a:gd name="T6" fmla="*/ 203 w 650"/>
              <a:gd name="T7" fmla="*/ 621 h 823"/>
              <a:gd name="T8" fmla="*/ 268 w 650"/>
              <a:gd name="T9" fmla="*/ 550 h 823"/>
              <a:gd name="T10" fmla="*/ 330 w 650"/>
              <a:gd name="T11" fmla="*/ 476 h 823"/>
              <a:gd name="T12" fmla="*/ 388 w 650"/>
              <a:gd name="T13" fmla="*/ 401 h 823"/>
              <a:gd name="T14" fmla="*/ 445 w 650"/>
              <a:gd name="T15" fmla="*/ 324 h 823"/>
              <a:gd name="T16" fmla="*/ 500 w 650"/>
              <a:gd name="T17" fmla="*/ 246 h 823"/>
              <a:gd name="T18" fmla="*/ 553 w 650"/>
              <a:gd name="T19" fmla="*/ 165 h 823"/>
              <a:gd name="T20" fmla="*/ 602 w 650"/>
              <a:gd name="T21" fmla="*/ 83 h 823"/>
              <a:gd name="T22" fmla="*/ 650 w 650"/>
              <a:gd name="T2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0" h="823">
                <a:moveTo>
                  <a:pt x="0" y="823"/>
                </a:moveTo>
                <a:lnTo>
                  <a:pt x="70" y="758"/>
                </a:lnTo>
                <a:lnTo>
                  <a:pt x="138" y="691"/>
                </a:lnTo>
                <a:lnTo>
                  <a:pt x="203" y="621"/>
                </a:lnTo>
                <a:lnTo>
                  <a:pt x="268" y="550"/>
                </a:lnTo>
                <a:lnTo>
                  <a:pt x="330" y="476"/>
                </a:lnTo>
                <a:lnTo>
                  <a:pt x="388" y="401"/>
                </a:lnTo>
                <a:lnTo>
                  <a:pt x="445" y="324"/>
                </a:lnTo>
                <a:lnTo>
                  <a:pt x="500" y="246"/>
                </a:lnTo>
                <a:lnTo>
                  <a:pt x="553" y="165"/>
                </a:lnTo>
                <a:lnTo>
                  <a:pt x="602" y="83"/>
                </a:lnTo>
                <a:lnTo>
                  <a:pt x="65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p:cNvSpPr>
          <p:nvPr/>
        </p:nvSpPr>
        <p:spPr bwMode="auto">
          <a:xfrm>
            <a:off x="8562975" y="4418012"/>
            <a:ext cx="96838" cy="552450"/>
          </a:xfrm>
          <a:custGeom>
            <a:avLst/>
            <a:gdLst>
              <a:gd name="T0" fmla="*/ 0 w 182"/>
              <a:gd name="T1" fmla="*/ 1043 h 1043"/>
              <a:gd name="T2" fmla="*/ 30 w 182"/>
              <a:gd name="T3" fmla="*/ 951 h 1043"/>
              <a:gd name="T4" fmla="*/ 58 w 182"/>
              <a:gd name="T5" fmla="*/ 858 h 1043"/>
              <a:gd name="T6" fmla="*/ 84 w 182"/>
              <a:gd name="T7" fmla="*/ 766 h 1043"/>
              <a:gd name="T8" fmla="*/ 106 w 182"/>
              <a:gd name="T9" fmla="*/ 671 h 1043"/>
              <a:gd name="T10" fmla="*/ 126 w 182"/>
              <a:gd name="T11" fmla="*/ 576 h 1043"/>
              <a:gd name="T12" fmla="*/ 142 w 182"/>
              <a:gd name="T13" fmla="*/ 482 h 1043"/>
              <a:gd name="T14" fmla="*/ 157 w 182"/>
              <a:gd name="T15" fmla="*/ 386 h 1043"/>
              <a:gd name="T16" fmla="*/ 167 w 182"/>
              <a:gd name="T17" fmla="*/ 290 h 1043"/>
              <a:gd name="T18" fmla="*/ 175 w 182"/>
              <a:gd name="T19" fmla="*/ 193 h 1043"/>
              <a:gd name="T20" fmla="*/ 180 w 182"/>
              <a:gd name="T21" fmla="*/ 97 h 1043"/>
              <a:gd name="T22" fmla="*/ 182 w 182"/>
              <a:gd name="T23"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043">
                <a:moveTo>
                  <a:pt x="0" y="1043"/>
                </a:moveTo>
                <a:lnTo>
                  <a:pt x="30" y="951"/>
                </a:lnTo>
                <a:lnTo>
                  <a:pt x="58" y="858"/>
                </a:lnTo>
                <a:lnTo>
                  <a:pt x="84" y="766"/>
                </a:lnTo>
                <a:lnTo>
                  <a:pt x="106" y="671"/>
                </a:lnTo>
                <a:lnTo>
                  <a:pt x="126" y="576"/>
                </a:lnTo>
                <a:lnTo>
                  <a:pt x="142" y="482"/>
                </a:lnTo>
                <a:lnTo>
                  <a:pt x="157" y="386"/>
                </a:lnTo>
                <a:lnTo>
                  <a:pt x="167" y="290"/>
                </a:lnTo>
                <a:lnTo>
                  <a:pt x="175" y="193"/>
                </a:lnTo>
                <a:lnTo>
                  <a:pt x="180" y="97"/>
                </a:lnTo>
                <a:lnTo>
                  <a:pt x="18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p:nvSpPr>
        <p:spPr bwMode="auto">
          <a:xfrm>
            <a:off x="8104187" y="5646737"/>
            <a:ext cx="6350" cy="6350"/>
          </a:xfrm>
          <a:custGeom>
            <a:avLst/>
            <a:gdLst>
              <a:gd name="T0" fmla="*/ 13 w 13"/>
              <a:gd name="T1" fmla="*/ 4 h 13"/>
              <a:gd name="T2" fmla="*/ 11 w 13"/>
              <a:gd name="T3" fmla="*/ 0 h 13"/>
              <a:gd name="T4" fmla="*/ 0 w 13"/>
              <a:gd name="T5" fmla="*/ 13 h 13"/>
              <a:gd name="T6" fmla="*/ 13 w 13"/>
              <a:gd name="T7" fmla="*/ 4 h 13"/>
            </a:gdLst>
            <a:ahLst/>
            <a:cxnLst>
              <a:cxn ang="0">
                <a:pos x="T0" y="T1"/>
              </a:cxn>
              <a:cxn ang="0">
                <a:pos x="T2" y="T3"/>
              </a:cxn>
              <a:cxn ang="0">
                <a:pos x="T4" y="T5"/>
              </a:cxn>
              <a:cxn ang="0">
                <a:pos x="T6" y="T7"/>
              </a:cxn>
            </a:cxnLst>
            <a:rect l="0" t="0" r="r" b="b"/>
            <a:pathLst>
              <a:path w="13" h="13">
                <a:moveTo>
                  <a:pt x="13" y="4"/>
                </a:moveTo>
                <a:lnTo>
                  <a:pt x="11" y="0"/>
                </a:lnTo>
                <a:lnTo>
                  <a:pt x="0" y="13"/>
                </a:lnTo>
                <a:lnTo>
                  <a:pt x="1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p:cNvSpPr>
          <p:nvPr/>
        </p:nvSpPr>
        <p:spPr bwMode="auto">
          <a:xfrm>
            <a:off x="8658225" y="4410075"/>
            <a:ext cx="3175" cy="7938"/>
          </a:xfrm>
          <a:custGeom>
            <a:avLst/>
            <a:gdLst>
              <a:gd name="T0" fmla="*/ 0 w 6"/>
              <a:gd name="T1" fmla="*/ 16 h 16"/>
              <a:gd name="T2" fmla="*/ 6 w 6"/>
              <a:gd name="T3" fmla="*/ 16 h 16"/>
              <a:gd name="T4" fmla="*/ 2 w 6"/>
              <a:gd name="T5" fmla="*/ 0 h 16"/>
              <a:gd name="T6" fmla="*/ 0 w 6"/>
              <a:gd name="T7" fmla="*/ 16 h 16"/>
            </a:gdLst>
            <a:ahLst/>
            <a:cxnLst>
              <a:cxn ang="0">
                <a:pos x="T0" y="T1"/>
              </a:cxn>
              <a:cxn ang="0">
                <a:pos x="T2" y="T3"/>
              </a:cxn>
              <a:cxn ang="0">
                <a:pos x="T4" y="T5"/>
              </a:cxn>
              <a:cxn ang="0">
                <a:pos x="T6" y="T7"/>
              </a:cxn>
            </a:cxnLst>
            <a:rect l="0" t="0" r="r" b="b"/>
            <a:pathLst>
              <a:path w="6" h="16">
                <a:moveTo>
                  <a:pt x="0" y="16"/>
                </a:moveTo>
                <a:lnTo>
                  <a:pt x="6" y="16"/>
                </a:lnTo>
                <a:lnTo>
                  <a:pt x="2"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8"/>
          <p:cNvSpPr>
            <a:spLocks noChangeArrowheads="1"/>
          </p:cNvSpPr>
          <p:nvPr/>
        </p:nvSpPr>
        <p:spPr bwMode="auto">
          <a:xfrm>
            <a:off x="8281987" y="4914900"/>
            <a:ext cx="6461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smtClean="0">
                <a:ln>
                  <a:noFill/>
                </a:ln>
                <a:solidFill>
                  <a:srgbClr val="000000"/>
                </a:solidFill>
                <a:effectLst/>
                <a:latin typeface="Arial" panose="020B0604020202020204" pitchFamily="34" charset="0"/>
              </a:rPr>
              <a:t>48°</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TextBox 62"/>
          <p:cNvSpPr txBox="1"/>
          <p:nvPr/>
        </p:nvSpPr>
        <p:spPr>
          <a:xfrm>
            <a:off x="10612437" y="3574925"/>
            <a:ext cx="587375" cy="369332"/>
          </a:xfrm>
          <a:prstGeom prst="rect">
            <a:avLst/>
          </a:prstGeom>
          <a:noFill/>
        </p:spPr>
        <p:txBody>
          <a:bodyPr wrap="square" rtlCol="0">
            <a:spAutoFit/>
          </a:bodyPr>
          <a:lstStyle/>
          <a:p>
            <a:r>
              <a:rPr lang="en-US" dirty="0" smtClean="0"/>
              <a:t>VP</a:t>
            </a:r>
            <a:endParaRPr lang="en-US" dirty="0"/>
          </a:p>
        </p:txBody>
      </p:sp>
      <p:sp>
        <p:nvSpPr>
          <p:cNvPr id="64" name="TextBox 63"/>
          <p:cNvSpPr txBox="1"/>
          <p:nvPr/>
        </p:nvSpPr>
        <p:spPr>
          <a:xfrm>
            <a:off x="10633192" y="3952875"/>
            <a:ext cx="447558" cy="369332"/>
          </a:xfrm>
          <a:prstGeom prst="rect">
            <a:avLst/>
          </a:prstGeom>
          <a:noFill/>
        </p:spPr>
        <p:txBody>
          <a:bodyPr wrap="none" rtlCol="0">
            <a:spAutoFit/>
          </a:bodyPr>
          <a:lstStyle/>
          <a:p>
            <a:r>
              <a:rPr lang="en-US" dirty="0" smtClean="0"/>
              <a:t>HP</a:t>
            </a:r>
            <a:endParaRPr lang="en-US" dirty="0"/>
          </a:p>
        </p:txBody>
      </p:sp>
    </p:spTree>
    <p:extLst>
      <p:ext uri="{BB962C8B-B14F-4D97-AF65-F5344CB8AC3E}">
        <p14:creationId xmlns:p14="http://schemas.microsoft.com/office/powerpoint/2010/main" val="27411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999"/>
                                          </p:stCondLst>
                                        </p:cTn>
                                        <p:tgtEl>
                                          <p:spTgt spid="6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999"/>
                                          </p:stCondLst>
                                        </p:cTn>
                                        <p:tgtEl>
                                          <p:spTgt spid="6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1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10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1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10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up)">
                                      <p:cBhvr>
                                        <p:cTn id="69" dur="10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ipe(down)">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wipe(up)">
                                      <p:cBhvr>
                                        <p:cTn id="89" dur="1000"/>
                                        <p:tgtEl>
                                          <p:spTgt spid="1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wipe(left)">
                                      <p:cBhvr>
                                        <p:cTn id="99" dur="1000"/>
                                        <p:tgtEl>
                                          <p:spTgt spid="1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wipe(down)">
                                      <p:cBhvr>
                                        <p:cTn id="104" dur="1000"/>
                                        <p:tgtEl>
                                          <p:spTgt spid="1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wipe(up)">
                                      <p:cBhvr>
                                        <p:cTn id="109" dur="1000"/>
                                        <p:tgtEl>
                                          <p:spTgt spid="1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fade">
                                      <p:cBhvr>
                                        <p:cTn id="114" dur="500"/>
                                        <p:tgtEl>
                                          <p:spTgt spid="31"/>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20"/>
                                        </p:tgtEl>
                                        <p:attrNameLst>
                                          <p:attrName>style.visibility</p:attrName>
                                        </p:attrNameLst>
                                      </p:cBhvr>
                                      <p:to>
                                        <p:strVal val="visible"/>
                                      </p:to>
                                    </p:set>
                                    <p:animEffect transition="in" filter="wipe(down)">
                                      <p:cBhvr>
                                        <p:cTn id="124" dur="1000"/>
                                        <p:tgtEl>
                                          <p:spTgt spid="2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21"/>
                                        </p:tgtEl>
                                        <p:attrNameLst>
                                          <p:attrName>style.visibility</p:attrName>
                                        </p:attrNameLst>
                                      </p:cBhvr>
                                      <p:to>
                                        <p:strVal val="visible"/>
                                      </p:to>
                                    </p:set>
                                    <p:animEffect transition="in" filter="wipe(down)">
                                      <p:cBhvr>
                                        <p:cTn id="129" dur="1000"/>
                                        <p:tgtEl>
                                          <p:spTgt spid="21"/>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500"/>
                                        <p:tgtEl>
                                          <p:spTgt spid="2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23"/>
                                        </p:tgtEl>
                                        <p:attrNameLst>
                                          <p:attrName>style.visibility</p:attrName>
                                        </p:attrNameLst>
                                      </p:cBhvr>
                                      <p:to>
                                        <p:strVal val="visible"/>
                                      </p:to>
                                    </p:set>
                                    <p:animEffect transition="in" filter="wipe(down)">
                                      <p:cBhvr>
                                        <p:cTn id="139" dur="1000"/>
                                        <p:tgtEl>
                                          <p:spTgt spid="2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22"/>
                                        </p:tgtEl>
                                        <p:attrNameLst>
                                          <p:attrName>style.visibility</p:attrName>
                                        </p:attrNameLst>
                                      </p:cBhvr>
                                      <p:to>
                                        <p:strVal val="visible"/>
                                      </p:to>
                                    </p:set>
                                    <p:animEffect transition="in" filter="wipe(left)">
                                      <p:cBhvr>
                                        <p:cTn id="144" dur="1000"/>
                                        <p:tgtEl>
                                          <p:spTgt spid="2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wipe(down)">
                                      <p:cBhvr>
                                        <p:cTn id="149" dur="1000"/>
                                        <p:tgtEl>
                                          <p:spTgt spid="24"/>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25"/>
                                        </p:tgtEl>
                                        <p:attrNameLst>
                                          <p:attrName>style.visibility</p:attrName>
                                        </p:attrNameLst>
                                      </p:cBhvr>
                                      <p:to>
                                        <p:strVal val="visible"/>
                                      </p:to>
                                    </p:set>
                                    <p:animEffect transition="in" filter="wipe(down)">
                                      <p:cBhvr>
                                        <p:cTn id="159" dur="1000"/>
                                        <p:tgtEl>
                                          <p:spTgt spid="25"/>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29"/>
                                        </p:tgtEl>
                                        <p:attrNameLst>
                                          <p:attrName>style.visibility</p:attrName>
                                        </p:attrNameLst>
                                      </p:cBhvr>
                                      <p:to>
                                        <p:strVal val="visible"/>
                                      </p:to>
                                    </p:set>
                                    <p:animEffect transition="in" filter="fade">
                                      <p:cBhvr>
                                        <p:cTn id="164" dur="500"/>
                                        <p:tgtEl>
                                          <p:spTgt spid="29"/>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38"/>
                                        </p:tgtEl>
                                        <p:attrNameLst>
                                          <p:attrName>style.visibility</p:attrName>
                                        </p:attrNameLst>
                                      </p:cBhvr>
                                      <p:to>
                                        <p:strVal val="visible"/>
                                      </p:to>
                                    </p:set>
                                    <p:animEffect transition="in" filter="wipe(down)">
                                      <p:cBhvr>
                                        <p:cTn id="169" dur="1000"/>
                                        <p:tgtEl>
                                          <p:spTgt spid="38"/>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54"/>
                                        </p:tgtEl>
                                        <p:attrNameLst>
                                          <p:attrName>style.visibility</p:attrName>
                                        </p:attrNameLst>
                                      </p:cBhvr>
                                      <p:to>
                                        <p:strVal val="visible"/>
                                      </p:to>
                                    </p:set>
                                    <p:animEffect transition="in" filter="fade">
                                      <p:cBhvr>
                                        <p:cTn id="174" dur="500"/>
                                        <p:tgtEl>
                                          <p:spTgt spid="54"/>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57"/>
                                        </p:tgtEl>
                                        <p:attrNameLst>
                                          <p:attrName>style.visibility</p:attrName>
                                        </p:attrNameLst>
                                      </p:cBhvr>
                                      <p:to>
                                        <p:strVal val="visible"/>
                                      </p:to>
                                    </p:set>
                                    <p:animEffect transition="in" filter="fade">
                                      <p:cBhvr>
                                        <p:cTn id="177" dur="500"/>
                                        <p:tgtEl>
                                          <p:spTgt spid="57"/>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53"/>
                                        </p:tgtEl>
                                        <p:attrNameLst>
                                          <p:attrName>style.visibility</p:attrName>
                                        </p:attrNameLst>
                                      </p:cBhvr>
                                      <p:to>
                                        <p:strVal val="visible"/>
                                      </p:to>
                                    </p:set>
                                    <p:animEffect transition="in" filter="fade">
                                      <p:cBhvr>
                                        <p:cTn id="180" dur="500"/>
                                        <p:tgtEl>
                                          <p:spTgt spid="53"/>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fade">
                                      <p:cBhvr>
                                        <p:cTn id="185" dur="500"/>
                                        <p:tgtEl>
                                          <p:spTgt spid="59"/>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fade">
                                      <p:cBhvr>
                                        <p:cTn id="188" dur="500"/>
                                        <p:tgtEl>
                                          <p:spTgt spid="62"/>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58"/>
                                        </p:tgtEl>
                                        <p:attrNameLst>
                                          <p:attrName>style.visibility</p:attrName>
                                        </p:attrNameLst>
                                      </p:cBhvr>
                                      <p:to>
                                        <p:strVal val="visible"/>
                                      </p:to>
                                    </p:set>
                                    <p:animEffect transition="in" filter="fade">
                                      <p:cBhvr>
                                        <p:cTn id="19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4" grpId="0"/>
      <p:bldP spid="35" grpId="0"/>
      <p:bldP spid="36" grpId="0"/>
      <p:bldP spid="37" grpId="0"/>
      <p:bldP spid="38" grpId="0" animBg="1"/>
      <p:bldP spid="39" grpId="0" animBg="1"/>
      <p:bldP spid="41" grpId="0" animBg="1"/>
      <p:bldP spid="42" grpId="0" animBg="1"/>
      <p:bldP spid="45" grpId="0"/>
      <p:bldP spid="46" grpId="0" animBg="1"/>
      <p:bldP spid="48" grpId="0" animBg="1"/>
      <p:bldP spid="49" grpId="0" animBg="1"/>
      <p:bldP spid="52" grpId="0"/>
      <p:bldP spid="53" grpId="0" animBg="1"/>
      <p:bldP spid="54" grpId="0" animBg="1"/>
      <p:bldP spid="57" grpId="0"/>
      <p:bldP spid="58" grpId="0" animBg="1"/>
      <p:bldP spid="59" grpId="0" animBg="1"/>
      <p:bldP spid="62" grpId="0"/>
      <p:bldP spid="63" grpId="0"/>
      <p:bldP spid="6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18186" y="309091"/>
            <a:ext cx="11114469" cy="707886"/>
          </a:xfrm>
          <a:prstGeom prst="rect">
            <a:avLst/>
          </a:prstGeom>
          <a:noFill/>
        </p:spPr>
        <p:txBody>
          <a:bodyPr wrap="square" rtlCol="0">
            <a:spAutoFit/>
          </a:bodyPr>
          <a:lstStyle/>
          <a:p>
            <a:r>
              <a:rPr lang="en-US" sz="2000" dirty="0"/>
              <a:t>4) Draw the projections of the line MN when its end M is 10 mm from HP and 15 mm from VP and end N is 30 mm from HP and 40 mm from VP. Its end projectors are 40 mm apart.</a:t>
            </a:r>
          </a:p>
        </p:txBody>
      </p:sp>
    </p:spTree>
    <p:extLst>
      <p:ext uri="{BB962C8B-B14F-4D97-AF65-F5344CB8AC3E}">
        <p14:creationId xmlns:p14="http://schemas.microsoft.com/office/powerpoint/2010/main" val="10272673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Projection of planes</a:t>
            </a:r>
            <a:endParaRPr lang="en-US" dirty="0"/>
          </a:p>
        </p:txBody>
      </p:sp>
      <p:sp>
        <p:nvSpPr>
          <p:cNvPr id="3" name="Content Placeholder 2"/>
          <p:cNvSpPr>
            <a:spLocks noGrp="1"/>
          </p:cNvSpPr>
          <p:nvPr>
            <p:ph idx="1"/>
          </p:nvPr>
        </p:nvSpPr>
        <p:spPr>
          <a:xfrm>
            <a:off x="838200" y="1506828"/>
            <a:ext cx="10933090" cy="4670135"/>
          </a:xfrm>
        </p:spPr>
        <p:txBody>
          <a:bodyPr>
            <a:normAutofit lnSpcReduction="10000"/>
          </a:bodyPr>
          <a:lstStyle/>
          <a:p>
            <a:r>
              <a:rPr lang="en-US" sz="1800" dirty="0"/>
              <a:t>In engineering drawing, an object is represented in two dimensions by drawing the orthographic projections of the boundary lines of its various surfaces. In a majority of cases, however, the surfaces of machine parts are plane surfaces with their boundary lines either polygonal or circular. It is, thus, really important to be able to understand and draw the projections of planes</a:t>
            </a:r>
            <a:r>
              <a:rPr lang="en-US" sz="1800" dirty="0" smtClean="0"/>
              <a:t>.</a:t>
            </a:r>
          </a:p>
          <a:p>
            <a:r>
              <a:rPr lang="en-US" sz="1800" dirty="0"/>
              <a:t>In this chapter the discussion is limited to the planes of triangular, rectangular, regular polygonal and circular shapes</a:t>
            </a:r>
            <a:r>
              <a:rPr lang="en-US" sz="1800" dirty="0" smtClean="0"/>
              <a:t>.</a:t>
            </a:r>
          </a:p>
          <a:p>
            <a:r>
              <a:rPr lang="en-US" sz="1800" dirty="0"/>
              <a:t>There are three positions that a plane can have. Depending upon the inclination of the plane with a reference plane, a given plane surface may be (</a:t>
            </a:r>
            <a:r>
              <a:rPr lang="en-US" sz="1800" dirty="0" err="1"/>
              <a:t>i</a:t>
            </a:r>
            <a:r>
              <a:rPr lang="en-US" sz="1800" dirty="0"/>
              <a:t>) parallel, (ii) perpendicular or (iii) inclined to the principal plane of projection</a:t>
            </a:r>
            <a:r>
              <a:rPr lang="en-US" sz="1800" dirty="0" smtClean="0"/>
              <a:t>.</a:t>
            </a:r>
          </a:p>
          <a:p>
            <a:r>
              <a:rPr lang="en-US" sz="1800" dirty="0"/>
              <a:t>A plane surface that has all the points on its surface at the same distance from a reference plane is said to be parallel to that reference plane</a:t>
            </a:r>
            <a:r>
              <a:rPr lang="en-US" sz="1800" dirty="0" smtClean="0"/>
              <a:t>.</a:t>
            </a:r>
          </a:p>
          <a:p>
            <a:r>
              <a:rPr lang="en-US" sz="1800" dirty="0"/>
              <a:t>A plane surface that has at least one line within it perpendicular to </a:t>
            </a:r>
            <a:r>
              <a:rPr lang="en-US" sz="1800" dirty="0" smtClean="0"/>
              <a:t>a reference </a:t>
            </a:r>
            <a:r>
              <a:rPr lang="en-US" sz="1800" dirty="0"/>
              <a:t>plane is said to be perpendicular to that reference plane</a:t>
            </a:r>
            <a:r>
              <a:rPr lang="en-US" sz="1800" dirty="0" smtClean="0"/>
              <a:t>.</a:t>
            </a:r>
          </a:p>
          <a:p>
            <a:r>
              <a:rPr lang="en-US" sz="1800" dirty="0"/>
              <a:t>If a surface is neither parallel nor perpendicular to a reference </a:t>
            </a:r>
            <a:r>
              <a:rPr lang="en-US" sz="1800" dirty="0" smtClean="0"/>
              <a:t>plane, it </a:t>
            </a:r>
            <a:r>
              <a:rPr lang="en-US" sz="1800" dirty="0"/>
              <a:t>is said to be inclined to that reference plane. </a:t>
            </a:r>
            <a:endParaRPr lang="en-US" sz="1800" dirty="0" smtClean="0"/>
          </a:p>
          <a:p>
            <a:r>
              <a:rPr lang="en-US" sz="1800" dirty="0" smtClean="0"/>
              <a:t>If </a:t>
            </a:r>
            <a:r>
              <a:rPr lang="en-US" sz="1800" dirty="0"/>
              <a:t>a surface is inclined to both the reference planes, it is said to be an oblique plane.</a:t>
            </a:r>
            <a:endParaRPr lang="en-US" sz="1800" dirty="0" smtClean="0"/>
          </a:p>
          <a:p>
            <a:endParaRPr lang="en-US" sz="1800" dirty="0"/>
          </a:p>
          <a:p>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257616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328" y="939985"/>
            <a:ext cx="6253343" cy="6040645"/>
          </a:xfrm>
          <a:prstGeom prst="rect">
            <a:avLst/>
          </a:prstGeom>
        </p:spPr>
      </p:pic>
      <p:sp>
        <p:nvSpPr>
          <p:cNvPr id="6" name="TextBox 5"/>
          <p:cNvSpPr txBox="1"/>
          <p:nvPr/>
        </p:nvSpPr>
        <p:spPr>
          <a:xfrm>
            <a:off x="528034" y="347730"/>
            <a:ext cx="5048518" cy="369332"/>
          </a:xfrm>
          <a:prstGeom prst="rect">
            <a:avLst/>
          </a:prstGeom>
          <a:noFill/>
        </p:spPr>
        <p:txBody>
          <a:bodyPr wrap="square" rtlCol="0">
            <a:spAutoFit/>
          </a:bodyPr>
          <a:lstStyle/>
          <a:p>
            <a:r>
              <a:rPr lang="en-US" dirty="0" smtClean="0"/>
              <a:t>Case I: Planes parallel to VP</a:t>
            </a:r>
            <a:endParaRPr lang="en-US" dirty="0"/>
          </a:p>
        </p:txBody>
      </p:sp>
    </p:spTree>
    <p:extLst>
      <p:ext uri="{BB962C8B-B14F-4D97-AF65-F5344CB8AC3E}">
        <p14:creationId xmlns:p14="http://schemas.microsoft.com/office/powerpoint/2010/main" val="30536581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6" name="TextBox 5"/>
          <p:cNvSpPr txBox="1"/>
          <p:nvPr/>
        </p:nvSpPr>
        <p:spPr>
          <a:xfrm>
            <a:off x="528034" y="347730"/>
            <a:ext cx="5048518" cy="369332"/>
          </a:xfrm>
          <a:prstGeom prst="rect">
            <a:avLst/>
          </a:prstGeom>
          <a:noFill/>
        </p:spPr>
        <p:txBody>
          <a:bodyPr wrap="square" rtlCol="0">
            <a:spAutoFit/>
          </a:bodyPr>
          <a:lstStyle/>
          <a:p>
            <a:r>
              <a:rPr lang="en-US" dirty="0" smtClean="0"/>
              <a:t>Case II: Planes parallel to HP</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1" y="1120462"/>
            <a:ext cx="10498125" cy="5117103"/>
          </a:xfrm>
          <a:prstGeom prst="rect">
            <a:avLst/>
          </a:prstGeom>
        </p:spPr>
      </p:pic>
    </p:spTree>
    <p:extLst>
      <p:ext uri="{BB962C8B-B14F-4D97-AF65-F5344CB8AC3E}">
        <p14:creationId xmlns:p14="http://schemas.microsoft.com/office/powerpoint/2010/main" val="2885881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6" name="TextBox 5"/>
          <p:cNvSpPr txBox="1"/>
          <p:nvPr/>
        </p:nvSpPr>
        <p:spPr>
          <a:xfrm>
            <a:off x="528034" y="347730"/>
            <a:ext cx="9594760" cy="369332"/>
          </a:xfrm>
          <a:prstGeom prst="rect">
            <a:avLst/>
          </a:prstGeom>
          <a:noFill/>
        </p:spPr>
        <p:txBody>
          <a:bodyPr wrap="square" rtlCol="0">
            <a:spAutoFit/>
          </a:bodyPr>
          <a:lstStyle/>
          <a:p>
            <a:r>
              <a:rPr lang="en-US" dirty="0" smtClean="0"/>
              <a:t>Case III: Planes perpendicular to one of the two principle planes while being inclined to the other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1731" y="717062"/>
            <a:ext cx="6419846" cy="5690916"/>
          </a:xfrm>
          <a:prstGeom prst="rect">
            <a:avLst/>
          </a:prstGeom>
        </p:spPr>
      </p:pic>
    </p:spTree>
    <p:extLst>
      <p:ext uri="{BB962C8B-B14F-4D97-AF65-F5344CB8AC3E}">
        <p14:creationId xmlns:p14="http://schemas.microsoft.com/office/powerpoint/2010/main" val="5172149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6" name="TextBox 5"/>
          <p:cNvSpPr txBox="1"/>
          <p:nvPr/>
        </p:nvSpPr>
        <p:spPr>
          <a:xfrm>
            <a:off x="1223493" y="360608"/>
            <a:ext cx="9826580" cy="923330"/>
          </a:xfrm>
          <a:prstGeom prst="rect">
            <a:avLst/>
          </a:prstGeom>
          <a:noFill/>
        </p:spPr>
        <p:txBody>
          <a:bodyPr wrap="square" rtlCol="0">
            <a:spAutoFit/>
          </a:bodyPr>
          <a:lstStyle/>
          <a:p>
            <a:r>
              <a:rPr lang="en-US" dirty="0" smtClean="0"/>
              <a:t>There are three mutually perpendicular principal planes used in Engineering drawing. They are Vertical Plane (VP), Horizontal Plane (HP</a:t>
            </a:r>
            <a:r>
              <a:rPr lang="en-US" dirty="0"/>
              <a:t>), </a:t>
            </a:r>
            <a:r>
              <a:rPr lang="en-US" dirty="0" smtClean="0"/>
              <a:t>and Profile Plane (PP). However, for this lecture we are going to discuss only about the VP and HP.</a:t>
            </a:r>
            <a:endParaRPr lang="en-US" dirty="0"/>
          </a:p>
        </p:txBody>
      </p:sp>
      <p:sp>
        <p:nvSpPr>
          <p:cNvPr id="2" name="Freeform 1"/>
          <p:cNvSpPr/>
          <p:nvPr/>
        </p:nvSpPr>
        <p:spPr>
          <a:xfrm>
            <a:off x="3483429" y="1371600"/>
            <a:ext cx="1582057" cy="5349875"/>
          </a:xfrm>
          <a:custGeom>
            <a:avLst/>
            <a:gdLst>
              <a:gd name="connsiteX0" fmla="*/ 14514 w 1582057"/>
              <a:gd name="connsiteY0" fmla="*/ 4702628 h 4702628"/>
              <a:gd name="connsiteX1" fmla="*/ 0 w 1582057"/>
              <a:gd name="connsiteY1" fmla="*/ 957942 h 4702628"/>
              <a:gd name="connsiteX2" fmla="*/ 1582057 w 1582057"/>
              <a:gd name="connsiteY2" fmla="*/ 0 h 4702628"/>
              <a:gd name="connsiteX3" fmla="*/ 1567542 w 1582057"/>
              <a:gd name="connsiteY3" fmla="*/ 3773714 h 4702628"/>
              <a:gd name="connsiteX4" fmla="*/ 14514 w 1582057"/>
              <a:gd name="connsiteY4" fmla="*/ 4702628 h 470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057" h="4702628">
                <a:moveTo>
                  <a:pt x="14514" y="4702628"/>
                </a:moveTo>
                <a:lnTo>
                  <a:pt x="0" y="957942"/>
                </a:lnTo>
                <a:lnTo>
                  <a:pt x="1582057" y="0"/>
                </a:lnTo>
                <a:cubicBezTo>
                  <a:pt x="1577219" y="1257905"/>
                  <a:pt x="1572380" y="2515809"/>
                  <a:pt x="1567542" y="3773714"/>
                </a:cubicBezTo>
                <a:lnTo>
                  <a:pt x="14514" y="4702628"/>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724025" y="2628900"/>
            <a:ext cx="4981575" cy="2733675"/>
          </a:xfrm>
          <a:custGeom>
            <a:avLst/>
            <a:gdLst>
              <a:gd name="connsiteX0" fmla="*/ 0 w 4981575"/>
              <a:gd name="connsiteY0" fmla="*/ 952500 h 2733675"/>
              <a:gd name="connsiteX1" fmla="*/ 3371850 w 4981575"/>
              <a:gd name="connsiteY1" fmla="*/ 2733675 h 2733675"/>
              <a:gd name="connsiteX2" fmla="*/ 4981575 w 4981575"/>
              <a:gd name="connsiteY2" fmla="*/ 1771650 h 2733675"/>
              <a:gd name="connsiteX3" fmla="*/ 1676400 w 4981575"/>
              <a:gd name="connsiteY3" fmla="*/ 0 h 2733675"/>
              <a:gd name="connsiteX4" fmla="*/ 0 w 4981575"/>
              <a:gd name="connsiteY4" fmla="*/ 952500 h 273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575" h="2733675">
                <a:moveTo>
                  <a:pt x="0" y="952500"/>
                </a:moveTo>
                <a:lnTo>
                  <a:pt x="3371850" y="2733675"/>
                </a:lnTo>
                <a:lnTo>
                  <a:pt x="4981575" y="1771650"/>
                </a:lnTo>
                <a:lnTo>
                  <a:pt x="1676400" y="0"/>
                </a:lnTo>
                <a:lnTo>
                  <a:pt x="0" y="95250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3483429" y="3519488"/>
            <a:ext cx="1582057" cy="985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090861" y="2038282"/>
            <a:ext cx="27296" cy="33700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45900" y="3519488"/>
            <a:ext cx="414891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21425887">
            <a:off x="3738349" y="2239457"/>
            <a:ext cx="600502" cy="369332"/>
          </a:xfrm>
          <a:prstGeom prst="rect">
            <a:avLst/>
          </a:prstGeom>
          <a:noFill/>
        </p:spPr>
        <p:txBody>
          <a:bodyPr wrap="square" rtlCol="0">
            <a:spAutoFit/>
          </a:bodyPr>
          <a:lstStyle/>
          <a:p>
            <a:r>
              <a:rPr lang="en-US" dirty="0" smtClean="0"/>
              <a:t>VP</a:t>
            </a:r>
            <a:endParaRPr lang="en-US" dirty="0"/>
          </a:p>
        </p:txBody>
      </p:sp>
      <p:sp>
        <p:nvSpPr>
          <p:cNvPr id="19" name="TextBox 18"/>
          <p:cNvSpPr txBox="1"/>
          <p:nvPr/>
        </p:nvSpPr>
        <p:spPr>
          <a:xfrm rot="21425887">
            <a:off x="3741204" y="5928223"/>
            <a:ext cx="600502" cy="369332"/>
          </a:xfrm>
          <a:prstGeom prst="rect">
            <a:avLst/>
          </a:prstGeom>
          <a:noFill/>
        </p:spPr>
        <p:txBody>
          <a:bodyPr wrap="square" rtlCol="0">
            <a:spAutoFit/>
          </a:bodyPr>
          <a:lstStyle/>
          <a:p>
            <a:r>
              <a:rPr lang="en-US" dirty="0" smtClean="0"/>
              <a:t>VP</a:t>
            </a:r>
            <a:endParaRPr lang="en-US" dirty="0"/>
          </a:p>
        </p:txBody>
      </p:sp>
      <p:sp>
        <p:nvSpPr>
          <p:cNvPr id="20" name="TextBox 19"/>
          <p:cNvSpPr txBox="1"/>
          <p:nvPr/>
        </p:nvSpPr>
        <p:spPr>
          <a:xfrm rot="19730667">
            <a:off x="5030557" y="4856843"/>
            <a:ext cx="664191" cy="369332"/>
          </a:xfrm>
          <a:prstGeom prst="rect">
            <a:avLst/>
          </a:prstGeom>
          <a:noFill/>
        </p:spPr>
        <p:txBody>
          <a:bodyPr wrap="square" rtlCol="0">
            <a:spAutoFit/>
          </a:bodyPr>
          <a:lstStyle/>
          <a:p>
            <a:r>
              <a:rPr lang="en-US" dirty="0" smtClean="0"/>
              <a:t>HP</a:t>
            </a:r>
            <a:endParaRPr lang="en-US" dirty="0"/>
          </a:p>
        </p:txBody>
      </p:sp>
      <p:sp>
        <p:nvSpPr>
          <p:cNvPr id="21" name="TextBox 20"/>
          <p:cNvSpPr txBox="1"/>
          <p:nvPr/>
        </p:nvSpPr>
        <p:spPr>
          <a:xfrm rot="19483489">
            <a:off x="2032216" y="3163063"/>
            <a:ext cx="664191" cy="369332"/>
          </a:xfrm>
          <a:prstGeom prst="rect">
            <a:avLst/>
          </a:prstGeom>
          <a:noFill/>
        </p:spPr>
        <p:txBody>
          <a:bodyPr wrap="square" rtlCol="0">
            <a:spAutoFit/>
          </a:bodyPr>
          <a:lstStyle/>
          <a:p>
            <a:r>
              <a:rPr lang="en-US" dirty="0" smtClean="0"/>
              <a:t>HP</a:t>
            </a:r>
            <a:endParaRPr lang="en-US" dirty="0"/>
          </a:p>
        </p:txBody>
      </p:sp>
      <p:sp>
        <p:nvSpPr>
          <p:cNvPr id="22" name="Down Arrow 21"/>
          <p:cNvSpPr/>
          <p:nvPr/>
        </p:nvSpPr>
        <p:spPr>
          <a:xfrm rot="2535335">
            <a:off x="5576749" y="2599524"/>
            <a:ext cx="417259" cy="631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rot="19639862">
            <a:off x="2633637" y="1809579"/>
            <a:ext cx="417259" cy="631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rot="13793295">
            <a:off x="2155682" y="4758960"/>
            <a:ext cx="417259" cy="631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7930983">
            <a:off x="5513422" y="5539484"/>
            <a:ext cx="417259" cy="631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591033" y="2289192"/>
            <a:ext cx="1542197" cy="369332"/>
          </a:xfrm>
          <a:prstGeom prst="rect">
            <a:avLst/>
          </a:prstGeom>
          <a:noFill/>
        </p:spPr>
        <p:txBody>
          <a:bodyPr wrap="square" rtlCol="0">
            <a:spAutoFit/>
          </a:bodyPr>
          <a:lstStyle/>
          <a:p>
            <a:r>
              <a:rPr lang="en-US" dirty="0" smtClean="0"/>
              <a:t>1</a:t>
            </a:r>
            <a:r>
              <a:rPr lang="en-US" baseline="30000" dirty="0" smtClean="0"/>
              <a:t>st</a:t>
            </a:r>
            <a:r>
              <a:rPr lang="en-US" dirty="0" smtClean="0"/>
              <a:t> Quadrant</a:t>
            </a:r>
            <a:endParaRPr lang="en-US" dirty="0"/>
          </a:p>
        </p:txBody>
      </p:sp>
      <p:sp>
        <p:nvSpPr>
          <p:cNvPr id="27" name="TextBox 26"/>
          <p:cNvSpPr txBox="1"/>
          <p:nvPr/>
        </p:nvSpPr>
        <p:spPr>
          <a:xfrm>
            <a:off x="1941232" y="1517104"/>
            <a:ext cx="1542197" cy="369332"/>
          </a:xfrm>
          <a:prstGeom prst="rect">
            <a:avLst/>
          </a:prstGeom>
          <a:noFill/>
        </p:spPr>
        <p:txBody>
          <a:bodyPr wrap="square" rtlCol="0">
            <a:spAutoFit/>
          </a:bodyPr>
          <a:lstStyle/>
          <a:p>
            <a:r>
              <a:rPr lang="en-US" dirty="0" smtClean="0"/>
              <a:t>2</a:t>
            </a:r>
            <a:r>
              <a:rPr lang="en-US" baseline="30000" dirty="0" smtClean="0"/>
              <a:t>nd</a:t>
            </a:r>
            <a:r>
              <a:rPr lang="en-US" dirty="0" smtClean="0"/>
              <a:t> Quadrant</a:t>
            </a:r>
            <a:endParaRPr lang="en-US" dirty="0"/>
          </a:p>
        </p:txBody>
      </p:sp>
      <p:sp>
        <p:nvSpPr>
          <p:cNvPr id="28" name="TextBox 27"/>
          <p:cNvSpPr txBox="1"/>
          <p:nvPr/>
        </p:nvSpPr>
        <p:spPr>
          <a:xfrm>
            <a:off x="1197891" y="5437437"/>
            <a:ext cx="1542197" cy="369332"/>
          </a:xfrm>
          <a:prstGeom prst="rect">
            <a:avLst/>
          </a:prstGeom>
          <a:noFill/>
        </p:spPr>
        <p:txBody>
          <a:bodyPr wrap="square" rtlCol="0">
            <a:spAutoFit/>
          </a:bodyPr>
          <a:lstStyle/>
          <a:p>
            <a:r>
              <a:rPr lang="en-US" dirty="0" smtClean="0"/>
              <a:t>3</a:t>
            </a:r>
            <a:r>
              <a:rPr lang="en-US" baseline="30000" dirty="0"/>
              <a:t>r</a:t>
            </a:r>
            <a:r>
              <a:rPr lang="en-US" baseline="30000" dirty="0" smtClean="0"/>
              <a:t>d</a:t>
            </a:r>
            <a:r>
              <a:rPr lang="en-US" dirty="0" smtClean="0"/>
              <a:t> Quadrant</a:t>
            </a:r>
            <a:endParaRPr lang="en-US" dirty="0"/>
          </a:p>
        </p:txBody>
      </p:sp>
      <p:sp>
        <p:nvSpPr>
          <p:cNvPr id="29" name="TextBox 28"/>
          <p:cNvSpPr txBox="1"/>
          <p:nvPr/>
        </p:nvSpPr>
        <p:spPr>
          <a:xfrm>
            <a:off x="5403703" y="6036923"/>
            <a:ext cx="1542197" cy="369332"/>
          </a:xfrm>
          <a:prstGeom prst="rect">
            <a:avLst/>
          </a:prstGeom>
          <a:noFill/>
        </p:spPr>
        <p:txBody>
          <a:bodyPr wrap="square" rtlCol="0">
            <a:spAutoFit/>
          </a:bodyPr>
          <a:lstStyle/>
          <a:p>
            <a:r>
              <a:rPr lang="en-US" dirty="0"/>
              <a:t>4</a:t>
            </a:r>
            <a:r>
              <a:rPr lang="en-US" baseline="30000" dirty="0" smtClean="0"/>
              <a:t>th</a:t>
            </a:r>
            <a:r>
              <a:rPr lang="en-US" dirty="0" smtClean="0"/>
              <a:t> Quadrant</a:t>
            </a:r>
            <a:endParaRPr lang="en-US" dirty="0"/>
          </a:p>
        </p:txBody>
      </p:sp>
      <p:sp>
        <p:nvSpPr>
          <p:cNvPr id="31" name="TextBox 30"/>
          <p:cNvSpPr txBox="1"/>
          <p:nvPr/>
        </p:nvSpPr>
        <p:spPr>
          <a:xfrm>
            <a:off x="3591246" y="3041593"/>
            <a:ext cx="1207500" cy="523220"/>
          </a:xfrm>
          <a:prstGeom prst="rect">
            <a:avLst/>
          </a:prstGeom>
          <a:noFill/>
          <a:ln>
            <a:noFill/>
          </a:ln>
        </p:spPr>
        <p:txBody>
          <a:bodyPr wrap="square" rtlCol="0">
            <a:spAutoFit/>
          </a:bodyPr>
          <a:lstStyle/>
          <a:p>
            <a:pPr algn="ctr"/>
            <a:r>
              <a:rPr lang="en-US" sz="2800" dirty="0" smtClean="0">
                <a:ln w="25400">
                  <a:solidFill>
                    <a:srgbClr val="FF0000"/>
                  </a:solidFill>
                </a:ln>
              </a:rPr>
              <a:t>FV</a:t>
            </a:r>
            <a:endParaRPr lang="en-US" sz="2800" dirty="0">
              <a:ln w="25400">
                <a:solidFill>
                  <a:srgbClr val="FF0000"/>
                </a:solidFill>
              </a:ln>
            </a:endParaRPr>
          </a:p>
        </p:txBody>
      </p:sp>
      <p:sp>
        <p:nvSpPr>
          <p:cNvPr id="33" name="TextBox 32"/>
          <p:cNvSpPr txBox="1"/>
          <p:nvPr/>
        </p:nvSpPr>
        <p:spPr>
          <a:xfrm rot="19384396">
            <a:off x="4603045" y="4284680"/>
            <a:ext cx="1207500" cy="523220"/>
          </a:xfrm>
          <a:prstGeom prst="rect">
            <a:avLst/>
          </a:prstGeom>
          <a:noFill/>
          <a:ln>
            <a:noFill/>
          </a:ln>
        </p:spPr>
        <p:txBody>
          <a:bodyPr wrap="square" rtlCol="0">
            <a:spAutoFit/>
          </a:bodyPr>
          <a:lstStyle/>
          <a:p>
            <a:pPr algn="ctr"/>
            <a:r>
              <a:rPr lang="en-US" sz="2800" dirty="0">
                <a:ln w="25400">
                  <a:solidFill>
                    <a:srgbClr val="FF0000"/>
                  </a:solidFill>
                </a:ln>
              </a:rPr>
              <a:t>T</a:t>
            </a:r>
            <a:r>
              <a:rPr lang="en-US" sz="2800" dirty="0" smtClean="0">
                <a:ln w="25400">
                  <a:solidFill>
                    <a:srgbClr val="FF0000"/>
                  </a:solidFill>
                </a:ln>
              </a:rPr>
              <a:t>V</a:t>
            </a:r>
            <a:endParaRPr lang="en-US" sz="2800" dirty="0">
              <a:ln w="25400">
                <a:solidFill>
                  <a:srgbClr val="FF0000"/>
                </a:solidFill>
              </a:ln>
            </a:endParaRP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0135" y="2915114"/>
            <a:ext cx="1295864" cy="945870"/>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470225" y="1058154"/>
            <a:ext cx="1295864" cy="945870"/>
          </a:xfrm>
          <a:prstGeom prst="rect">
            <a:avLst/>
          </a:prstGeom>
        </p:spPr>
      </p:pic>
      <p:sp>
        <p:nvSpPr>
          <p:cNvPr id="36" name="TextBox 35"/>
          <p:cNvSpPr txBox="1"/>
          <p:nvPr/>
        </p:nvSpPr>
        <p:spPr>
          <a:xfrm>
            <a:off x="9582181" y="2591244"/>
            <a:ext cx="1542197" cy="369332"/>
          </a:xfrm>
          <a:prstGeom prst="rect">
            <a:avLst/>
          </a:prstGeom>
          <a:noFill/>
        </p:spPr>
        <p:txBody>
          <a:bodyPr wrap="square" rtlCol="0">
            <a:spAutoFit/>
          </a:bodyPr>
          <a:lstStyle/>
          <a:p>
            <a:r>
              <a:rPr lang="en-US" dirty="0" smtClean="0"/>
              <a:t>1</a:t>
            </a:r>
            <a:r>
              <a:rPr lang="en-US" baseline="30000" dirty="0" smtClean="0"/>
              <a:t>st</a:t>
            </a:r>
            <a:r>
              <a:rPr lang="en-US" dirty="0" smtClean="0"/>
              <a:t> Quadrant</a:t>
            </a:r>
            <a:endParaRPr lang="en-US" dirty="0"/>
          </a:p>
        </p:txBody>
      </p:sp>
      <p:sp>
        <p:nvSpPr>
          <p:cNvPr id="37" name="TextBox 36"/>
          <p:cNvSpPr txBox="1"/>
          <p:nvPr/>
        </p:nvSpPr>
        <p:spPr>
          <a:xfrm>
            <a:off x="7478458" y="2593958"/>
            <a:ext cx="1542197" cy="369332"/>
          </a:xfrm>
          <a:prstGeom prst="rect">
            <a:avLst/>
          </a:prstGeom>
          <a:noFill/>
        </p:spPr>
        <p:txBody>
          <a:bodyPr wrap="square" rtlCol="0">
            <a:spAutoFit/>
          </a:bodyPr>
          <a:lstStyle/>
          <a:p>
            <a:r>
              <a:rPr lang="en-US" dirty="0" smtClean="0"/>
              <a:t>2</a:t>
            </a:r>
            <a:r>
              <a:rPr lang="en-US" baseline="30000" dirty="0" smtClean="0"/>
              <a:t>nd</a:t>
            </a:r>
            <a:r>
              <a:rPr lang="en-US" dirty="0" smtClean="0"/>
              <a:t> Quadrant</a:t>
            </a:r>
            <a:endParaRPr lang="en-US" dirty="0"/>
          </a:p>
        </p:txBody>
      </p:sp>
      <p:sp>
        <p:nvSpPr>
          <p:cNvPr id="38" name="TextBox 37"/>
          <p:cNvSpPr txBox="1"/>
          <p:nvPr/>
        </p:nvSpPr>
        <p:spPr>
          <a:xfrm>
            <a:off x="7478458" y="4160968"/>
            <a:ext cx="1542197" cy="369332"/>
          </a:xfrm>
          <a:prstGeom prst="rect">
            <a:avLst/>
          </a:prstGeom>
          <a:noFill/>
        </p:spPr>
        <p:txBody>
          <a:bodyPr wrap="square" rtlCol="0">
            <a:spAutoFit/>
          </a:bodyPr>
          <a:lstStyle/>
          <a:p>
            <a:r>
              <a:rPr lang="en-US" dirty="0" smtClean="0"/>
              <a:t>3</a:t>
            </a:r>
            <a:r>
              <a:rPr lang="en-US" baseline="30000" dirty="0"/>
              <a:t>r</a:t>
            </a:r>
            <a:r>
              <a:rPr lang="en-US" baseline="30000" dirty="0" smtClean="0"/>
              <a:t>d</a:t>
            </a:r>
            <a:r>
              <a:rPr lang="en-US" dirty="0" smtClean="0"/>
              <a:t> Quadrant</a:t>
            </a:r>
            <a:endParaRPr lang="en-US" dirty="0"/>
          </a:p>
        </p:txBody>
      </p:sp>
      <p:sp>
        <p:nvSpPr>
          <p:cNvPr id="39" name="TextBox 38"/>
          <p:cNvSpPr txBox="1"/>
          <p:nvPr/>
        </p:nvSpPr>
        <p:spPr>
          <a:xfrm>
            <a:off x="9435192" y="4141949"/>
            <a:ext cx="1542197" cy="369332"/>
          </a:xfrm>
          <a:prstGeom prst="rect">
            <a:avLst/>
          </a:prstGeom>
          <a:noFill/>
        </p:spPr>
        <p:txBody>
          <a:bodyPr wrap="square" rtlCol="0">
            <a:spAutoFit/>
          </a:bodyPr>
          <a:lstStyle/>
          <a:p>
            <a:r>
              <a:rPr lang="en-US" dirty="0"/>
              <a:t>4</a:t>
            </a:r>
            <a:r>
              <a:rPr lang="en-US" baseline="30000" dirty="0" smtClean="0"/>
              <a:t>th</a:t>
            </a:r>
            <a:r>
              <a:rPr lang="en-US" dirty="0" smtClean="0"/>
              <a:t> Quadrant</a:t>
            </a:r>
            <a:endParaRPr lang="en-US" dirty="0"/>
          </a:p>
        </p:txBody>
      </p:sp>
    </p:spTree>
    <p:extLst>
      <p:ext uri="{BB962C8B-B14F-4D97-AF65-F5344CB8AC3E}">
        <p14:creationId xmlns:p14="http://schemas.microsoft.com/office/powerpoint/2010/main" val="26608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1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anim calcmode="lin" valueType="num">
                                      <p:cBhvr>
                                        <p:cTn id="50" dur="1000" fill="hold"/>
                                        <p:tgtEl>
                                          <p:spTgt spid="31"/>
                                        </p:tgtEl>
                                        <p:attrNameLst>
                                          <p:attrName>ppt_x</p:attrName>
                                        </p:attrNameLst>
                                      </p:cBhvr>
                                      <p:tavLst>
                                        <p:tav tm="0">
                                          <p:val>
                                            <p:strVal val="#ppt_x"/>
                                          </p:val>
                                        </p:tav>
                                        <p:tav tm="100000">
                                          <p:val>
                                            <p:strVal val="#ppt_x"/>
                                          </p:val>
                                        </p:tav>
                                      </p:tavLst>
                                    </p:anim>
                                    <p:anim calcmode="lin" valueType="num">
                                      <p:cBhvr>
                                        <p:cTn id="5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1000"/>
                                        <p:tgtEl>
                                          <p:spTgt spid="33"/>
                                        </p:tgtEl>
                                      </p:cBhvr>
                                    </p:animEffect>
                                    <p:anim calcmode="lin" valueType="num">
                                      <p:cBhvr>
                                        <p:cTn id="57" dur="1000" fill="hold"/>
                                        <p:tgtEl>
                                          <p:spTgt spid="33"/>
                                        </p:tgtEl>
                                        <p:attrNameLst>
                                          <p:attrName>ppt_x</p:attrName>
                                        </p:attrNameLst>
                                      </p:cBhvr>
                                      <p:tavLst>
                                        <p:tav tm="0">
                                          <p:val>
                                            <p:strVal val="#ppt_x"/>
                                          </p:val>
                                        </p:tav>
                                        <p:tav tm="100000">
                                          <p:val>
                                            <p:strVal val="#ppt_x"/>
                                          </p:val>
                                        </p:tav>
                                      </p:tavLst>
                                    </p:anim>
                                    <p:anim calcmode="lin" valueType="num">
                                      <p:cBhvr>
                                        <p:cTn id="5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0"/>
                                        <p:tgtEl>
                                          <p:spTgt spid="22"/>
                                        </p:tgtEl>
                                      </p:cBhvr>
                                    </p:animEffect>
                                    <p:anim calcmode="lin" valueType="num">
                                      <p:cBhvr>
                                        <p:cTn id="64" dur="1000" fill="hold"/>
                                        <p:tgtEl>
                                          <p:spTgt spid="22"/>
                                        </p:tgtEl>
                                        <p:attrNameLst>
                                          <p:attrName>ppt_x</p:attrName>
                                        </p:attrNameLst>
                                      </p:cBhvr>
                                      <p:tavLst>
                                        <p:tav tm="0">
                                          <p:val>
                                            <p:strVal val="#ppt_x"/>
                                          </p:val>
                                        </p:tav>
                                        <p:tav tm="100000">
                                          <p:val>
                                            <p:strVal val="#ppt_x"/>
                                          </p:val>
                                        </p:tav>
                                      </p:tavLst>
                                    </p:anim>
                                    <p:anim calcmode="lin" valueType="num">
                                      <p:cBhvr>
                                        <p:cTn id="65" dur="1000" fill="hold"/>
                                        <p:tgtEl>
                                          <p:spTgt spid="2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00"/>
                                        <p:tgtEl>
                                          <p:spTgt spid="26"/>
                                        </p:tgtEl>
                                      </p:cBhvr>
                                    </p:animEffect>
                                    <p:anim calcmode="lin" valueType="num">
                                      <p:cBhvr>
                                        <p:cTn id="69" dur="1000" fill="hold"/>
                                        <p:tgtEl>
                                          <p:spTgt spid="26"/>
                                        </p:tgtEl>
                                        <p:attrNameLst>
                                          <p:attrName>ppt_x</p:attrName>
                                        </p:attrNameLst>
                                      </p:cBhvr>
                                      <p:tavLst>
                                        <p:tav tm="0">
                                          <p:val>
                                            <p:strVal val="#ppt_x"/>
                                          </p:val>
                                        </p:tav>
                                        <p:tav tm="100000">
                                          <p:val>
                                            <p:strVal val="#ppt_x"/>
                                          </p:val>
                                        </p:tav>
                                      </p:tavLst>
                                    </p:anim>
                                    <p:anim calcmode="lin" valueType="num">
                                      <p:cBhvr>
                                        <p:cTn id="7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1000"/>
                                        <p:tgtEl>
                                          <p:spTgt spid="23"/>
                                        </p:tgtEl>
                                      </p:cBhvr>
                                    </p:animEffect>
                                    <p:anim calcmode="lin" valueType="num">
                                      <p:cBhvr>
                                        <p:cTn id="76" dur="1000" fill="hold"/>
                                        <p:tgtEl>
                                          <p:spTgt spid="23"/>
                                        </p:tgtEl>
                                        <p:attrNameLst>
                                          <p:attrName>ppt_x</p:attrName>
                                        </p:attrNameLst>
                                      </p:cBhvr>
                                      <p:tavLst>
                                        <p:tav tm="0">
                                          <p:val>
                                            <p:strVal val="#ppt_x"/>
                                          </p:val>
                                        </p:tav>
                                        <p:tav tm="100000">
                                          <p:val>
                                            <p:strVal val="#ppt_x"/>
                                          </p:val>
                                        </p:tav>
                                      </p:tavLst>
                                    </p:anim>
                                    <p:anim calcmode="lin" valueType="num">
                                      <p:cBhvr>
                                        <p:cTn id="77" dur="1000" fill="hold"/>
                                        <p:tgtEl>
                                          <p:spTgt spid="2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1000"/>
                                        <p:tgtEl>
                                          <p:spTgt spid="27"/>
                                        </p:tgtEl>
                                      </p:cBhvr>
                                    </p:animEffect>
                                    <p:anim calcmode="lin" valueType="num">
                                      <p:cBhvr>
                                        <p:cTn id="81" dur="1000" fill="hold"/>
                                        <p:tgtEl>
                                          <p:spTgt spid="27"/>
                                        </p:tgtEl>
                                        <p:attrNameLst>
                                          <p:attrName>ppt_x</p:attrName>
                                        </p:attrNameLst>
                                      </p:cBhvr>
                                      <p:tavLst>
                                        <p:tav tm="0">
                                          <p:val>
                                            <p:strVal val="#ppt_x"/>
                                          </p:val>
                                        </p:tav>
                                        <p:tav tm="100000">
                                          <p:val>
                                            <p:strVal val="#ppt_x"/>
                                          </p:val>
                                        </p:tav>
                                      </p:tavLst>
                                    </p:anim>
                                    <p:anim calcmode="lin" valueType="num">
                                      <p:cBhvr>
                                        <p:cTn id="8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anim calcmode="lin" valueType="num">
                                      <p:cBhvr>
                                        <p:cTn id="88" dur="1000" fill="hold"/>
                                        <p:tgtEl>
                                          <p:spTgt spid="24"/>
                                        </p:tgtEl>
                                        <p:attrNameLst>
                                          <p:attrName>ppt_x</p:attrName>
                                        </p:attrNameLst>
                                      </p:cBhvr>
                                      <p:tavLst>
                                        <p:tav tm="0">
                                          <p:val>
                                            <p:strVal val="#ppt_x"/>
                                          </p:val>
                                        </p:tav>
                                        <p:tav tm="100000">
                                          <p:val>
                                            <p:strVal val="#ppt_x"/>
                                          </p:val>
                                        </p:tav>
                                      </p:tavLst>
                                    </p:anim>
                                    <p:anim calcmode="lin" valueType="num">
                                      <p:cBhvr>
                                        <p:cTn id="89" dur="1000" fill="hold"/>
                                        <p:tgtEl>
                                          <p:spTgt spid="2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1000"/>
                                        <p:tgtEl>
                                          <p:spTgt spid="28"/>
                                        </p:tgtEl>
                                      </p:cBhvr>
                                    </p:animEffect>
                                    <p:anim calcmode="lin" valueType="num">
                                      <p:cBhvr>
                                        <p:cTn id="93" dur="1000" fill="hold"/>
                                        <p:tgtEl>
                                          <p:spTgt spid="28"/>
                                        </p:tgtEl>
                                        <p:attrNameLst>
                                          <p:attrName>ppt_x</p:attrName>
                                        </p:attrNameLst>
                                      </p:cBhvr>
                                      <p:tavLst>
                                        <p:tav tm="0">
                                          <p:val>
                                            <p:strVal val="#ppt_x"/>
                                          </p:val>
                                        </p:tav>
                                        <p:tav tm="100000">
                                          <p:val>
                                            <p:strVal val="#ppt_x"/>
                                          </p:val>
                                        </p:tav>
                                      </p:tavLst>
                                    </p:anim>
                                    <p:anim calcmode="lin" valueType="num">
                                      <p:cBhvr>
                                        <p:cTn id="9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1000"/>
                                        <p:tgtEl>
                                          <p:spTgt spid="25"/>
                                        </p:tgtEl>
                                      </p:cBhvr>
                                    </p:animEffect>
                                    <p:anim calcmode="lin" valueType="num">
                                      <p:cBhvr>
                                        <p:cTn id="100" dur="1000" fill="hold"/>
                                        <p:tgtEl>
                                          <p:spTgt spid="25"/>
                                        </p:tgtEl>
                                        <p:attrNameLst>
                                          <p:attrName>ppt_x</p:attrName>
                                        </p:attrNameLst>
                                      </p:cBhvr>
                                      <p:tavLst>
                                        <p:tav tm="0">
                                          <p:val>
                                            <p:strVal val="#ppt_x"/>
                                          </p:val>
                                        </p:tav>
                                        <p:tav tm="100000">
                                          <p:val>
                                            <p:strVal val="#ppt_x"/>
                                          </p:val>
                                        </p:tav>
                                      </p:tavLst>
                                    </p:anim>
                                    <p:anim calcmode="lin" valueType="num">
                                      <p:cBhvr>
                                        <p:cTn id="101" dur="1000" fill="hold"/>
                                        <p:tgtEl>
                                          <p:spTgt spid="25"/>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1000"/>
                                        <p:tgtEl>
                                          <p:spTgt spid="29"/>
                                        </p:tgtEl>
                                      </p:cBhvr>
                                    </p:animEffect>
                                    <p:anim calcmode="lin" valueType="num">
                                      <p:cBhvr>
                                        <p:cTn id="105" dur="1000" fill="hold"/>
                                        <p:tgtEl>
                                          <p:spTgt spid="29"/>
                                        </p:tgtEl>
                                        <p:attrNameLst>
                                          <p:attrName>ppt_x</p:attrName>
                                        </p:attrNameLst>
                                      </p:cBhvr>
                                      <p:tavLst>
                                        <p:tav tm="0">
                                          <p:val>
                                            <p:strVal val="#ppt_x"/>
                                          </p:val>
                                        </p:tav>
                                        <p:tav tm="100000">
                                          <p:val>
                                            <p:strVal val="#ppt_x"/>
                                          </p:val>
                                        </p:tav>
                                      </p:tavLst>
                                    </p:anim>
                                    <p:anim calcmode="lin" valueType="num">
                                      <p:cBhvr>
                                        <p:cTn id="10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down)">
                                      <p:cBhvr>
                                        <p:cTn id="111" dur="1000"/>
                                        <p:tgtEl>
                                          <p:spTgt spid="13"/>
                                        </p:tgtEl>
                                      </p:cBhvr>
                                    </p:animEffect>
                                  </p:childTnLst>
                                </p:cTn>
                              </p:par>
                            </p:childTnLst>
                          </p:cTn>
                        </p:par>
                        <p:par>
                          <p:cTn id="112" fill="hold">
                            <p:stCondLst>
                              <p:cond delay="1000"/>
                            </p:stCondLst>
                            <p:childTnLst>
                              <p:par>
                                <p:cTn id="113" presetID="22" presetClass="entr" presetSubtype="8" fill="hold" nodeType="after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wipe(left)">
                                      <p:cBhvr>
                                        <p:cTn id="115" dur="1000"/>
                                        <p:tgtEl>
                                          <p:spTgt spid="16"/>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1000"/>
                                        <p:tgtEl>
                                          <p:spTgt spid="36"/>
                                        </p:tgtEl>
                                      </p:cBhvr>
                                    </p:animEffect>
                                    <p:anim calcmode="lin" valueType="num">
                                      <p:cBhvr>
                                        <p:cTn id="121" dur="1000" fill="hold"/>
                                        <p:tgtEl>
                                          <p:spTgt spid="36"/>
                                        </p:tgtEl>
                                        <p:attrNameLst>
                                          <p:attrName>ppt_x</p:attrName>
                                        </p:attrNameLst>
                                      </p:cBhvr>
                                      <p:tavLst>
                                        <p:tav tm="0">
                                          <p:val>
                                            <p:strVal val="#ppt_x"/>
                                          </p:val>
                                        </p:tav>
                                        <p:tav tm="100000">
                                          <p:val>
                                            <p:strVal val="#ppt_x"/>
                                          </p:val>
                                        </p:tav>
                                      </p:tavLst>
                                    </p:anim>
                                    <p:anim calcmode="lin" valueType="num">
                                      <p:cBhvr>
                                        <p:cTn id="122" dur="1000" fill="hold"/>
                                        <p:tgtEl>
                                          <p:spTgt spid="36"/>
                                        </p:tgtEl>
                                        <p:attrNameLst>
                                          <p:attrName>ppt_y</p:attrName>
                                        </p:attrNameLst>
                                      </p:cBhvr>
                                      <p:tavLst>
                                        <p:tav tm="0">
                                          <p:val>
                                            <p:strVal val="#ppt_y+.1"/>
                                          </p:val>
                                        </p:tav>
                                        <p:tav tm="100000">
                                          <p:val>
                                            <p:strVal val="#ppt_y"/>
                                          </p:val>
                                        </p:tav>
                                      </p:tavLst>
                                    </p:anim>
                                  </p:childTnLst>
                                </p:cTn>
                              </p:par>
                            </p:childTnLst>
                          </p:cTn>
                        </p:par>
                        <p:par>
                          <p:cTn id="123" fill="hold">
                            <p:stCondLst>
                              <p:cond delay="1000"/>
                            </p:stCondLst>
                            <p:childTnLst>
                              <p:par>
                                <p:cTn id="124" presetID="42" presetClass="entr" presetSubtype="0" fill="hold" grpId="0" nodeType="after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1000"/>
                                        <p:tgtEl>
                                          <p:spTgt spid="37"/>
                                        </p:tgtEl>
                                      </p:cBhvr>
                                    </p:animEffect>
                                    <p:anim calcmode="lin" valueType="num">
                                      <p:cBhvr>
                                        <p:cTn id="127" dur="1000" fill="hold"/>
                                        <p:tgtEl>
                                          <p:spTgt spid="37"/>
                                        </p:tgtEl>
                                        <p:attrNameLst>
                                          <p:attrName>ppt_x</p:attrName>
                                        </p:attrNameLst>
                                      </p:cBhvr>
                                      <p:tavLst>
                                        <p:tav tm="0">
                                          <p:val>
                                            <p:strVal val="#ppt_x"/>
                                          </p:val>
                                        </p:tav>
                                        <p:tav tm="100000">
                                          <p:val>
                                            <p:strVal val="#ppt_x"/>
                                          </p:val>
                                        </p:tav>
                                      </p:tavLst>
                                    </p:anim>
                                    <p:anim calcmode="lin" valueType="num">
                                      <p:cBhvr>
                                        <p:cTn id="128" dur="1000" fill="hold"/>
                                        <p:tgtEl>
                                          <p:spTgt spid="37"/>
                                        </p:tgtEl>
                                        <p:attrNameLst>
                                          <p:attrName>ppt_y</p:attrName>
                                        </p:attrNameLst>
                                      </p:cBhvr>
                                      <p:tavLst>
                                        <p:tav tm="0">
                                          <p:val>
                                            <p:strVal val="#ppt_y+.1"/>
                                          </p:val>
                                        </p:tav>
                                        <p:tav tm="100000">
                                          <p:val>
                                            <p:strVal val="#ppt_y"/>
                                          </p:val>
                                        </p:tav>
                                      </p:tavLst>
                                    </p:anim>
                                  </p:childTnLst>
                                </p:cTn>
                              </p:par>
                            </p:childTnLst>
                          </p:cTn>
                        </p:par>
                        <p:par>
                          <p:cTn id="129" fill="hold">
                            <p:stCondLst>
                              <p:cond delay="2000"/>
                            </p:stCondLst>
                            <p:childTnLst>
                              <p:par>
                                <p:cTn id="130" presetID="42" presetClass="entr" presetSubtype="0" fill="hold" grpId="0"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1000"/>
                                        <p:tgtEl>
                                          <p:spTgt spid="38"/>
                                        </p:tgtEl>
                                      </p:cBhvr>
                                    </p:animEffect>
                                    <p:anim calcmode="lin" valueType="num">
                                      <p:cBhvr>
                                        <p:cTn id="133" dur="1000" fill="hold"/>
                                        <p:tgtEl>
                                          <p:spTgt spid="38"/>
                                        </p:tgtEl>
                                        <p:attrNameLst>
                                          <p:attrName>ppt_x</p:attrName>
                                        </p:attrNameLst>
                                      </p:cBhvr>
                                      <p:tavLst>
                                        <p:tav tm="0">
                                          <p:val>
                                            <p:strVal val="#ppt_x"/>
                                          </p:val>
                                        </p:tav>
                                        <p:tav tm="100000">
                                          <p:val>
                                            <p:strVal val="#ppt_x"/>
                                          </p:val>
                                        </p:tav>
                                      </p:tavLst>
                                    </p:anim>
                                    <p:anim calcmode="lin" valueType="num">
                                      <p:cBhvr>
                                        <p:cTn id="134" dur="1000" fill="hold"/>
                                        <p:tgtEl>
                                          <p:spTgt spid="38"/>
                                        </p:tgtEl>
                                        <p:attrNameLst>
                                          <p:attrName>ppt_y</p:attrName>
                                        </p:attrNameLst>
                                      </p:cBhvr>
                                      <p:tavLst>
                                        <p:tav tm="0">
                                          <p:val>
                                            <p:strVal val="#ppt_y+.1"/>
                                          </p:val>
                                        </p:tav>
                                        <p:tav tm="100000">
                                          <p:val>
                                            <p:strVal val="#ppt_y"/>
                                          </p:val>
                                        </p:tav>
                                      </p:tavLst>
                                    </p:anim>
                                  </p:childTnLst>
                                </p:cTn>
                              </p:par>
                            </p:childTnLst>
                          </p:cTn>
                        </p:par>
                        <p:par>
                          <p:cTn id="135" fill="hold">
                            <p:stCondLst>
                              <p:cond delay="3000"/>
                            </p:stCondLst>
                            <p:childTnLst>
                              <p:par>
                                <p:cTn id="136" presetID="42" presetClass="entr" presetSubtype="0"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1000"/>
                                        <p:tgtEl>
                                          <p:spTgt spid="39"/>
                                        </p:tgtEl>
                                      </p:cBhvr>
                                    </p:animEffect>
                                    <p:anim calcmode="lin" valueType="num">
                                      <p:cBhvr>
                                        <p:cTn id="139" dur="1000" fill="hold"/>
                                        <p:tgtEl>
                                          <p:spTgt spid="39"/>
                                        </p:tgtEl>
                                        <p:attrNameLst>
                                          <p:attrName>ppt_x</p:attrName>
                                        </p:attrNameLst>
                                      </p:cBhvr>
                                      <p:tavLst>
                                        <p:tav tm="0">
                                          <p:val>
                                            <p:strVal val="#ppt_x"/>
                                          </p:val>
                                        </p:tav>
                                        <p:tav tm="100000">
                                          <p:val>
                                            <p:strVal val="#ppt_x"/>
                                          </p:val>
                                        </p:tav>
                                      </p:tavLst>
                                    </p:anim>
                                    <p:anim calcmode="lin" valueType="num">
                                      <p:cBhvr>
                                        <p:cTn id="14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fade">
                                      <p:cBhvr>
                                        <p:cTn id="145" dur="1000"/>
                                        <p:tgtEl>
                                          <p:spTgt spid="34"/>
                                        </p:tgtEl>
                                      </p:cBhvr>
                                    </p:animEffect>
                                    <p:anim calcmode="lin" valueType="num">
                                      <p:cBhvr>
                                        <p:cTn id="146" dur="1000" fill="hold"/>
                                        <p:tgtEl>
                                          <p:spTgt spid="34"/>
                                        </p:tgtEl>
                                        <p:attrNameLst>
                                          <p:attrName>ppt_x</p:attrName>
                                        </p:attrNameLst>
                                      </p:cBhvr>
                                      <p:tavLst>
                                        <p:tav tm="0">
                                          <p:val>
                                            <p:strVal val="#ppt_x"/>
                                          </p:val>
                                        </p:tav>
                                        <p:tav tm="100000">
                                          <p:val>
                                            <p:strVal val="#ppt_x"/>
                                          </p:val>
                                        </p:tav>
                                      </p:tavLst>
                                    </p:anim>
                                    <p:anim calcmode="lin" valueType="num">
                                      <p:cBhvr>
                                        <p:cTn id="14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fade">
                                      <p:cBhvr>
                                        <p:cTn id="152" dur="1000"/>
                                        <p:tgtEl>
                                          <p:spTgt spid="35"/>
                                        </p:tgtEl>
                                      </p:cBhvr>
                                    </p:animEffect>
                                    <p:anim calcmode="lin" valueType="num">
                                      <p:cBhvr>
                                        <p:cTn id="153" dur="1000" fill="hold"/>
                                        <p:tgtEl>
                                          <p:spTgt spid="35"/>
                                        </p:tgtEl>
                                        <p:attrNameLst>
                                          <p:attrName>ppt_x</p:attrName>
                                        </p:attrNameLst>
                                      </p:cBhvr>
                                      <p:tavLst>
                                        <p:tav tm="0">
                                          <p:val>
                                            <p:strVal val="#ppt_x"/>
                                          </p:val>
                                        </p:tav>
                                        <p:tav tm="100000">
                                          <p:val>
                                            <p:strVal val="#ppt_x"/>
                                          </p:val>
                                        </p:tav>
                                      </p:tavLst>
                                    </p:anim>
                                    <p:anim calcmode="lin" valueType="num">
                                      <p:cBhvr>
                                        <p:cTn id="15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8" grpId="0"/>
      <p:bldP spid="19" grpId="0"/>
      <p:bldP spid="20" grpId="0"/>
      <p:bldP spid="21" grpId="0"/>
      <p:bldP spid="22" grpId="0" animBg="1"/>
      <p:bldP spid="23" grpId="0" animBg="1"/>
      <p:bldP spid="24" grpId="0" animBg="1"/>
      <p:bldP spid="25" grpId="0" animBg="1"/>
      <p:bldP spid="26" grpId="0"/>
      <p:bldP spid="27" grpId="0"/>
      <p:bldP spid="28" grpId="0"/>
      <p:bldP spid="29" grpId="0"/>
      <p:bldP spid="31" grpId="0"/>
      <p:bldP spid="33" grpId="0"/>
      <p:bldP spid="36" grpId="0"/>
      <p:bldP spid="37"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6" name="TextBox 5"/>
          <p:cNvSpPr txBox="1"/>
          <p:nvPr/>
        </p:nvSpPr>
        <p:spPr>
          <a:xfrm>
            <a:off x="528034" y="347730"/>
            <a:ext cx="9594760" cy="369332"/>
          </a:xfrm>
          <a:prstGeom prst="rect">
            <a:avLst/>
          </a:prstGeom>
          <a:noFill/>
        </p:spPr>
        <p:txBody>
          <a:bodyPr wrap="square" rtlCol="0">
            <a:spAutoFit/>
          </a:bodyPr>
          <a:lstStyle/>
          <a:p>
            <a:r>
              <a:rPr lang="en-US" dirty="0" smtClean="0"/>
              <a:t>Case IV: Planes inclined to both reference planes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500" y="548267"/>
            <a:ext cx="9443175" cy="6173208"/>
          </a:xfrm>
          <a:prstGeom prst="rect">
            <a:avLst/>
          </a:prstGeom>
        </p:spPr>
      </p:pic>
    </p:spTree>
    <p:extLst>
      <p:ext uri="{BB962C8B-B14F-4D97-AF65-F5344CB8AC3E}">
        <p14:creationId xmlns:p14="http://schemas.microsoft.com/office/powerpoint/2010/main" val="12673691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smtClean="0"/>
              <a:t>Solved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6478075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618186" y="309091"/>
            <a:ext cx="11114469" cy="707886"/>
          </a:xfrm>
          <a:prstGeom prst="rect">
            <a:avLst/>
          </a:prstGeom>
          <a:noFill/>
        </p:spPr>
        <p:txBody>
          <a:bodyPr wrap="square" rtlCol="0">
            <a:spAutoFit/>
          </a:bodyPr>
          <a:lstStyle/>
          <a:p>
            <a:r>
              <a:rPr lang="en-US" sz="2000" dirty="0" smtClean="0"/>
              <a:t>1</a:t>
            </a:r>
            <a:r>
              <a:rPr lang="en-US" sz="2000" dirty="0"/>
              <a:t>) A rectangle ABCD 60 mm × 40 mm is parallel to HP with one of its sides inclined </a:t>
            </a:r>
            <a:r>
              <a:rPr lang="en-US" sz="2000" dirty="0" smtClean="0"/>
              <a:t>at </a:t>
            </a:r>
            <a:r>
              <a:rPr lang="en-US" sz="2000" dirty="0"/>
              <a:t>30⁰</a:t>
            </a:r>
            <a:r>
              <a:rPr lang="en-US" sz="2000" dirty="0" smtClean="0"/>
              <a:t> to </a:t>
            </a:r>
            <a:r>
              <a:rPr lang="en-US" sz="2000" dirty="0"/>
              <a:t>VP and the end of the side near to VP is 15 mm in front of the VP and 30 mm above the HP. Draw its projections.</a:t>
            </a:r>
          </a:p>
        </p:txBody>
      </p:sp>
      <p:sp>
        <p:nvSpPr>
          <p:cNvPr id="33" name="Line 28"/>
          <p:cNvSpPr>
            <a:spLocks noChangeShapeType="1"/>
          </p:cNvSpPr>
          <p:nvPr/>
        </p:nvSpPr>
        <p:spPr bwMode="auto">
          <a:xfrm>
            <a:off x="3536950" y="3048000"/>
            <a:ext cx="5021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p:cNvSpPr>
            <a:spLocks noChangeShapeType="1"/>
          </p:cNvSpPr>
          <p:nvPr/>
        </p:nvSpPr>
        <p:spPr bwMode="auto">
          <a:xfrm>
            <a:off x="3536950" y="3594100"/>
            <a:ext cx="50498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p:cNvSpPr>
            <a:spLocks noChangeShapeType="1"/>
          </p:cNvSpPr>
          <p:nvPr/>
        </p:nvSpPr>
        <p:spPr bwMode="auto">
          <a:xfrm>
            <a:off x="3536950" y="1955800"/>
            <a:ext cx="5018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1"/>
          <p:cNvSpPr>
            <a:spLocks noChangeShapeType="1"/>
          </p:cNvSpPr>
          <p:nvPr/>
        </p:nvSpPr>
        <p:spPr bwMode="auto">
          <a:xfrm>
            <a:off x="6062663" y="3594100"/>
            <a:ext cx="1889125" cy="1093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2"/>
          <p:cNvSpPr>
            <a:spLocks noChangeShapeType="1"/>
          </p:cNvSpPr>
          <p:nvPr/>
        </p:nvSpPr>
        <p:spPr bwMode="auto">
          <a:xfrm flipH="1">
            <a:off x="7224713" y="4687887"/>
            <a:ext cx="727075" cy="1260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3"/>
          <p:cNvSpPr>
            <a:spLocks noChangeShapeType="1"/>
          </p:cNvSpPr>
          <p:nvPr/>
        </p:nvSpPr>
        <p:spPr bwMode="auto">
          <a:xfrm flipH="1" flipV="1">
            <a:off x="5334000" y="4856162"/>
            <a:ext cx="1890713" cy="1092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4"/>
          <p:cNvSpPr>
            <a:spLocks noChangeShapeType="1"/>
          </p:cNvSpPr>
          <p:nvPr/>
        </p:nvSpPr>
        <p:spPr bwMode="auto">
          <a:xfrm flipV="1">
            <a:off x="5334000" y="3594100"/>
            <a:ext cx="728663" cy="1262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5"/>
          <p:cNvSpPr>
            <a:spLocks noChangeShapeType="1"/>
          </p:cNvSpPr>
          <p:nvPr/>
        </p:nvSpPr>
        <p:spPr bwMode="auto">
          <a:xfrm flipV="1">
            <a:off x="5334000" y="1955800"/>
            <a:ext cx="0" cy="2900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6"/>
          <p:cNvSpPr>
            <a:spLocks noChangeShapeType="1"/>
          </p:cNvSpPr>
          <p:nvPr/>
        </p:nvSpPr>
        <p:spPr bwMode="auto">
          <a:xfrm flipV="1">
            <a:off x="6062663" y="1955800"/>
            <a:ext cx="0" cy="1638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7"/>
          <p:cNvSpPr>
            <a:spLocks noChangeShapeType="1"/>
          </p:cNvSpPr>
          <p:nvPr/>
        </p:nvSpPr>
        <p:spPr bwMode="auto">
          <a:xfrm flipV="1">
            <a:off x="7224713" y="1955800"/>
            <a:ext cx="0" cy="3992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8"/>
          <p:cNvSpPr>
            <a:spLocks noChangeShapeType="1"/>
          </p:cNvSpPr>
          <p:nvPr/>
        </p:nvSpPr>
        <p:spPr bwMode="auto">
          <a:xfrm flipV="1">
            <a:off x="7951788" y="1955800"/>
            <a:ext cx="0" cy="2732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39"/>
          <p:cNvSpPr>
            <a:spLocks noChangeArrowheads="1"/>
          </p:cNvSpPr>
          <p:nvPr/>
        </p:nvSpPr>
        <p:spPr bwMode="auto">
          <a:xfrm>
            <a:off x="8018463" y="4398962"/>
            <a:ext cx="55721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rgbClr val="000000"/>
                </a:solidFill>
                <a:effectLst/>
                <a:latin typeface="Arial" panose="020B0604020202020204" pitchFamily="34" charset="0"/>
              </a:rPr>
              <a:t>b</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40"/>
          <p:cNvSpPr>
            <a:spLocks noChangeArrowheads="1"/>
          </p:cNvSpPr>
          <p:nvPr/>
        </p:nvSpPr>
        <p:spPr bwMode="auto">
          <a:xfrm>
            <a:off x="7158038" y="5751512"/>
            <a:ext cx="5270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rgbClr val="000000"/>
                </a:solidFill>
                <a:effectLst/>
                <a:latin typeface="Arial" panose="020B0604020202020204" pitchFamily="34" charset="0"/>
              </a:rPr>
              <a:t>c</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6" name="Rectangle 41"/>
          <p:cNvSpPr>
            <a:spLocks noChangeArrowheads="1"/>
          </p:cNvSpPr>
          <p:nvPr/>
        </p:nvSpPr>
        <p:spPr bwMode="auto">
          <a:xfrm>
            <a:off x="4973637" y="4586519"/>
            <a:ext cx="55721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rgbClr val="000000"/>
                </a:solidFill>
                <a:effectLst/>
                <a:latin typeface="Arial" panose="020B0604020202020204" pitchFamily="34" charset="0"/>
              </a:rPr>
              <a:t>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Rectangle 42"/>
          <p:cNvSpPr>
            <a:spLocks noChangeArrowheads="1"/>
          </p:cNvSpPr>
          <p:nvPr/>
        </p:nvSpPr>
        <p:spPr bwMode="auto">
          <a:xfrm>
            <a:off x="5199063" y="1271587"/>
            <a:ext cx="663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rgbClr val="000000"/>
                </a:solidFill>
                <a:effectLst/>
                <a:latin typeface="Arial" panose="020B0604020202020204" pitchFamily="34" charset="0"/>
              </a:rPr>
              <a:t>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8" name="Rectangle 43"/>
          <p:cNvSpPr>
            <a:spLocks noChangeArrowheads="1"/>
          </p:cNvSpPr>
          <p:nvPr/>
        </p:nvSpPr>
        <p:spPr bwMode="auto">
          <a:xfrm>
            <a:off x="5975350" y="1254125"/>
            <a:ext cx="103663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rgbClr val="000000"/>
                </a:solidFill>
                <a:effectLst/>
                <a:latin typeface="Arial" panose="020B0604020202020204" pitchFamily="34" charset="0"/>
              </a:rPr>
              <a:t>(a')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9" name="Rectangle 44"/>
          <p:cNvSpPr>
            <a:spLocks noChangeArrowheads="1"/>
          </p:cNvSpPr>
          <p:nvPr/>
        </p:nvSpPr>
        <p:spPr bwMode="auto">
          <a:xfrm>
            <a:off x="7078663" y="1254125"/>
            <a:ext cx="63341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rgbClr val="000000"/>
                </a:solidFill>
                <a:effectLst/>
                <a:latin typeface="Arial" panose="020B0604020202020204" pitchFamily="34" charset="0"/>
              </a:rPr>
              <a:t>c'</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0" name="Rectangle 45"/>
          <p:cNvSpPr>
            <a:spLocks noChangeArrowheads="1"/>
          </p:cNvSpPr>
          <p:nvPr/>
        </p:nvSpPr>
        <p:spPr bwMode="auto">
          <a:xfrm>
            <a:off x="7802563" y="1236662"/>
            <a:ext cx="42159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rgbClr val="000000"/>
                </a:solidFill>
                <a:effectLst/>
                <a:latin typeface="Arial" panose="020B0604020202020204" pitchFamily="34" charset="0"/>
              </a:rPr>
              <a:t>b'</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1" name="Rectangle 46"/>
          <p:cNvSpPr>
            <a:spLocks noChangeArrowheads="1"/>
          </p:cNvSpPr>
          <p:nvPr/>
        </p:nvSpPr>
        <p:spPr bwMode="auto">
          <a:xfrm>
            <a:off x="5715000" y="3024187"/>
            <a:ext cx="55721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rgbClr val="000000"/>
                </a:solidFill>
                <a:effectLst/>
                <a:latin typeface="Arial" panose="020B0604020202020204" pitchFamily="34" charset="0"/>
              </a:rPr>
              <a:t>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2" name="Line 47"/>
          <p:cNvSpPr>
            <a:spLocks noChangeShapeType="1"/>
          </p:cNvSpPr>
          <p:nvPr/>
        </p:nvSpPr>
        <p:spPr bwMode="auto">
          <a:xfrm>
            <a:off x="5334000" y="1955800"/>
            <a:ext cx="2617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p:cNvSpPr>
            <a:spLocks/>
          </p:cNvSpPr>
          <p:nvPr/>
        </p:nvSpPr>
        <p:spPr bwMode="auto">
          <a:xfrm>
            <a:off x="7504113" y="4121150"/>
            <a:ext cx="134938" cy="298450"/>
          </a:xfrm>
          <a:custGeom>
            <a:avLst/>
            <a:gdLst>
              <a:gd name="T0" fmla="*/ 0 w 253"/>
              <a:gd name="T1" fmla="*/ 565 h 565"/>
              <a:gd name="T2" fmla="*/ 59 w 253"/>
              <a:gd name="T3" fmla="*/ 457 h 565"/>
              <a:gd name="T4" fmla="*/ 114 w 253"/>
              <a:gd name="T5" fmla="*/ 345 h 565"/>
              <a:gd name="T6" fmla="*/ 164 w 253"/>
              <a:gd name="T7" fmla="*/ 231 h 565"/>
              <a:gd name="T8" fmla="*/ 211 w 253"/>
              <a:gd name="T9" fmla="*/ 117 h 565"/>
              <a:gd name="T10" fmla="*/ 253 w 253"/>
              <a:gd name="T11" fmla="*/ 0 h 565"/>
            </a:gdLst>
            <a:ahLst/>
            <a:cxnLst>
              <a:cxn ang="0">
                <a:pos x="T0" y="T1"/>
              </a:cxn>
              <a:cxn ang="0">
                <a:pos x="T2" y="T3"/>
              </a:cxn>
              <a:cxn ang="0">
                <a:pos x="T4" y="T5"/>
              </a:cxn>
              <a:cxn ang="0">
                <a:pos x="T6" y="T7"/>
              </a:cxn>
              <a:cxn ang="0">
                <a:pos x="T8" y="T9"/>
              </a:cxn>
              <a:cxn ang="0">
                <a:pos x="T10" y="T11"/>
              </a:cxn>
            </a:cxnLst>
            <a:rect l="0" t="0" r="r" b="b"/>
            <a:pathLst>
              <a:path w="253" h="565">
                <a:moveTo>
                  <a:pt x="0" y="565"/>
                </a:moveTo>
                <a:lnTo>
                  <a:pt x="59" y="457"/>
                </a:lnTo>
                <a:lnTo>
                  <a:pt x="114" y="345"/>
                </a:lnTo>
                <a:lnTo>
                  <a:pt x="164" y="231"/>
                </a:lnTo>
                <a:lnTo>
                  <a:pt x="211" y="117"/>
                </a:lnTo>
                <a:lnTo>
                  <a:pt x="25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49"/>
          <p:cNvSpPr>
            <a:spLocks/>
          </p:cNvSpPr>
          <p:nvPr/>
        </p:nvSpPr>
        <p:spPr bwMode="auto">
          <a:xfrm>
            <a:off x="7689850" y="3602037"/>
            <a:ext cx="33338" cy="327025"/>
          </a:xfrm>
          <a:custGeom>
            <a:avLst/>
            <a:gdLst>
              <a:gd name="T0" fmla="*/ 0 w 64"/>
              <a:gd name="T1" fmla="*/ 619 h 619"/>
              <a:gd name="T2" fmla="*/ 22 w 64"/>
              <a:gd name="T3" fmla="*/ 496 h 619"/>
              <a:gd name="T4" fmla="*/ 40 w 64"/>
              <a:gd name="T5" fmla="*/ 373 h 619"/>
              <a:gd name="T6" fmla="*/ 52 w 64"/>
              <a:gd name="T7" fmla="*/ 249 h 619"/>
              <a:gd name="T8" fmla="*/ 61 w 64"/>
              <a:gd name="T9" fmla="*/ 125 h 619"/>
              <a:gd name="T10" fmla="*/ 64 w 64"/>
              <a:gd name="T11" fmla="*/ 0 h 619"/>
            </a:gdLst>
            <a:ahLst/>
            <a:cxnLst>
              <a:cxn ang="0">
                <a:pos x="T0" y="T1"/>
              </a:cxn>
              <a:cxn ang="0">
                <a:pos x="T2" y="T3"/>
              </a:cxn>
              <a:cxn ang="0">
                <a:pos x="T4" y="T5"/>
              </a:cxn>
              <a:cxn ang="0">
                <a:pos x="T6" y="T7"/>
              </a:cxn>
              <a:cxn ang="0">
                <a:pos x="T8" y="T9"/>
              </a:cxn>
              <a:cxn ang="0">
                <a:pos x="T10" y="T11"/>
              </a:cxn>
            </a:cxnLst>
            <a:rect l="0" t="0" r="r" b="b"/>
            <a:pathLst>
              <a:path w="64" h="619">
                <a:moveTo>
                  <a:pt x="0" y="619"/>
                </a:moveTo>
                <a:lnTo>
                  <a:pt x="22" y="496"/>
                </a:lnTo>
                <a:lnTo>
                  <a:pt x="40" y="373"/>
                </a:lnTo>
                <a:lnTo>
                  <a:pt x="52" y="249"/>
                </a:lnTo>
                <a:lnTo>
                  <a:pt x="61" y="125"/>
                </a:lnTo>
                <a:lnTo>
                  <a:pt x="6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p:nvSpPr>
        <p:spPr bwMode="auto">
          <a:xfrm>
            <a:off x="7500938" y="4419600"/>
            <a:ext cx="4763" cy="6350"/>
          </a:xfrm>
          <a:custGeom>
            <a:avLst/>
            <a:gdLst>
              <a:gd name="T0" fmla="*/ 9 w 9"/>
              <a:gd name="T1" fmla="*/ 3 h 13"/>
              <a:gd name="T2" fmla="*/ 4 w 9"/>
              <a:gd name="T3" fmla="*/ 0 h 13"/>
              <a:gd name="T4" fmla="*/ 0 w 9"/>
              <a:gd name="T5" fmla="*/ 13 h 13"/>
              <a:gd name="T6" fmla="*/ 9 w 9"/>
              <a:gd name="T7" fmla="*/ 3 h 13"/>
            </a:gdLst>
            <a:ahLst/>
            <a:cxnLst>
              <a:cxn ang="0">
                <a:pos x="T0" y="T1"/>
              </a:cxn>
              <a:cxn ang="0">
                <a:pos x="T2" y="T3"/>
              </a:cxn>
              <a:cxn ang="0">
                <a:pos x="T4" y="T5"/>
              </a:cxn>
              <a:cxn ang="0">
                <a:pos x="T6" y="T7"/>
              </a:cxn>
            </a:cxnLst>
            <a:rect l="0" t="0" r="r" b="b"/>
            <a:pathLst>
              <a:path w="9" h="13">
                <a:moveTo>
                  <a:pt x="9" y="3"/>
                </a:moveTo>
                <a:lnTo>
                  <a:pt x="4" y="0"/>
                </a:lnTo>
                <a:lnTo>
                  <a:pt x="0" y="13"/>
                </a:lnTo>
                <a:lnTo>
                  <a:pt x="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p:cNvSpPr>
          <p:nvPr/>
        </p:nvSpPr>
        <p:spPr bwMode="auto">
          <a:xfrm>
            <a:off x="7721600" y="3594100"/>
            <a:ext cx="3175" cy="7938"/>
          </a:xfrm>
          <a:custGeom>
            <a:avLst/>
            <a:gdLst>
              <a:gd name="T0" fmla="*/ 0 w 4"/>
              <a:gd name="T1" fmla="*/ 14 h 14"/>
              <a:gd name="T2" fmla="*/ 4 w 4"/>
              <a:gd name="T3" fmla="*/ 14 h 14"/>
              <a:gd name="T4" fmla="*/ 3 w 4"/>
              <a:gd name="T5" fmla="*/ 0 h 14"/>
              <a:gd name="T6" fmla="*/ 0 w 4"/>
              <a:gd name="T7" fmla="*/ 14 h 14"/>
            </a:gdLst>
            <a:ahLst/>
            <a:cxnLst>
              <a:cxn ang="0">
                <a:pos x="T0" y="T1"/>
              </a:cxn>
              <a:cxn ang="0">
                <a:pos x="T2" y="T3"/>
              </a:cxn>
              <a:cxn ang="0">
                <a:pos x="T4" y="T5"/>
              </a:cxn>
              <a:cxn ang="0">
                <a:pos x="T6" y="T7"/>
              </a:cxn>
            </a:cxnLst>
            <a:rect l="0" t="0" r="r" b="b"/>
            <a:pathLst>
              <a:path w="4" h="14">
                <a:moveTo>
                  <a:pt x="0" y="14"/>
                </a:moveTo>
                <a:lnTo>
                  <a:pt x="4" y="14"/>
                </a:lnTo>
                <a:lnTo>
                  <a:pt x="3"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2"/>
          <p:cNvSpPr>
            <a:spLocks noChangeArrowheads="1"/>
          </p:cNvSpPr>
          <p:nvPr/>
        </p:nvSpPr>
        <p:spPr bwMode="auto">
          <a:xfrm>
            <a:off x="7477125" y="3884612"/>
            <a:ext cx="4968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rgbClr val="000000"/>
                </a:solidFill>
                <a:effectLst/>
                <a:latin typeface="Arial" panose="020B0604020202020204" pitchFamily="34" charset="0"/>
              </a:rPr>
              <a:t>30°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TextBox 57"/>
          <p:cNvSpPr txBox="1"/>
          <p:nvPr/>
        </p:nvSpPr>
        <p:spPr>
          <a:xfrm>
            <a:off x="8191501" y="2651612"/>
            <a:ext cx="588134" cy="369332"/>
          </a:xfrm>
          <a:prstGeom prst="rect">
            <a:avLst/>
          </a:prstGeom>
          <a:noFill/>
        </p:spPr>
        <p:txBody>
          <a:bodyPr wrap="square" rtlCol="0">
            <a:spAutoFit/>
          </a:bodyPr>
          <a:lstStyle/>
          <a:p>
            <a:r>
              <a:rPr lang="en-US" dirty="0" smtClean="0"/>
              <a:t>VP</a:t>
            </a:r>
            <a:endParaRPr lang="en-US" dirty="0"/>
          </a:p>
        </p:txBody>
      </p:sp>
      <p:sp>
        <p:nvSpPr>
          <p:cNvPr id="59" name="TextBox 58"/>
          <p:cNvSpPr txBox="1"/>
          <p:nvPr/>
        </p:nvSpPr>
        <p:spPr>
          <a:xfrm>
            <a:off x="8213035" y="3071811"/>
            <a:ext cx="588134" cy="369332"/>
          </a:xfrm>
          <a:prstGeom prst="rect">
            <a:avLst/>
          </a:prstGeom>
          <a:noFill/>
        </p:spPr>
        <p:txBody>
          <a:bodyPr wrap="square" rtlCol="0">
            <a:spAutoFit/>
          </a:bodyPr>
          <a:lstStyle/>
          <a:p>
            <a:r>
              <a:rPr lang="en-US" dirty="0" smtClean="0"/>
              <a:t>HP</a:t>
            </a:r>
            <a:endParaRPr lang="en-US" dirty="0"/>
          </a:p>
        </p:txBody>
      </p:sp>
    </p:spTree>
    <p:extLst>
      <p:ext uri="{BB962C8B-B14F-4D97-AF65-F5344CB8AC3E}">
        <p14:creationId xmlns:p14="http://schemas.microsoft.com/office/powerpoint/2010/main" val="426040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10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10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10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up)">
                                      <p:cBhvr>
                                        <p:cTn id="47" dur="1000"/>
                                        <p:tgtEl>
                                          <p:spTgt spid="37"/>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down)">
                                      <p:cBhvr>
                                        <p:cTn id="51" dur="1000"/>
                                        <p:tgtEl>
                                          <p:spTgt spid="38"/>
                                        </p:tgtEl>
                                      </p:cBhvr>
                                    </p:animEffect>
                                  </p:childTnLst>
                                </p:cTn>
                              </p:par>
                            </p:childTnLst>
                          </p:cTn>
                        </p:par>
                        <p:par>
                          <p:cTn id="52" fill="hold">
                            <p:stCondLst>
                              <p:cond delay="2000"/>
                            </p:stCondLst>
                            <p:childTnLst>
                              <p:par>
                                <p:cTn id="53" presetID="22" presetClass="entr" presetSubtype="4"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10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down)">
                                      <p:cBhvr>
                                        <p:cTn id="77" dur="1000"/>
                                        <p:tgtEl>
                                          <p:spTgt spid="40"/>
                                        </p:tgtEl>
                                      </p:cBhvr>
                                    </p:animEffect>
                                  </p:childTnLst>
                                </p:cTn>
                              </p:par>
                            </p:childTnLst>
                          </p:cTn>
                        </p:par>
                        <p:par>
                          <p:cTn id="78" fill="hold">
                            <p:stCondLst>
                              <p:cond delay="1000"/>
                            </p:stCondLst>
                            <p:childTnLst>
                              <p:par>
                                <p:cTn id="79" presetID="22" presetClass="entr" presetSubtype="4"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down)">
                                      <p:cBhvr>
                                        <p:cTn id="81" dur="1000"/>
                                        <p:tgtEl>
                                          <p:spTgt spid="41"/>
                                        </p:tgtEl>
                                      </p:cBhvr>
                                    </p:animEffect>
                                  </p:childTnLst>
                                </p:cTn>
                              </p:par>
                            </p:childTnLst>
                          </p:cTn>
                        </p:par>
                        <p:par>
                          <p:cTn id="82" fill="hold">
                            <p:stCondLst>
                              <p:cond delay="2000"/>
                            </p:stCondLst>
                            <p:childTnLst>
                              <p:par>
                                <p:cTn id="83" presetID="22" presetClass="entr" presetSubtype="4"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wipe(down)">
                                      <p:cBhvr>
                                        <p:cTn id="85" dur="1000"/>
                                        <p:tgtEl>
                                          <p:spTgt spid="42"/>
                                        </p:tgtEl>
                                      </p:cBhvr>
                                    </p:animEffect>
                                  </p:childTnLst>
                                </p:cTn>
                              </p:par>
                            </p:childTnLst>
                          </p:cTn>
                        </p:par>
                        <p:par>
                          <p:cTn id="86" fill="hold">
                            <p:stCondLst>
                              <p:cond delay="3000"/>
                            </p:stCondLst>
                            <p:childTnLst>
                              <p:par>
                                <p:cTn id="87" presetID="22" presetClass="entr" presetSubtype="4"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wipe(down)">
                                      <p:cBhvr>
                                        <p:cTn id="89" dur="1000"/>
                                        <p:tgtEl>
                                          <p:spTgt spid="4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wipe(left)">
                                      <p:cBhvr>
                                        <p:cTn id="94" dur="1000"/>
                                        <p:tgtEl>
                                          <p:spTgt spid="5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500"/>
                                        <p:tgtEl>
                                          <p:spTgt spid="47"/>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fade">
                                      <p:cBhvr>
                                        <p:cTn id="1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P spid="48" grpId="0"/>
      <p:bldP spid="49" grpId="0"/>
      <p:bldP spid="50" grpId="0"/>
      <p:bldP spid="51" grpId="0"/>
      <p:bldP spid="52" grpId="0" animBg="1"/>
      <p:bldP spid="53" grpId="0" animBg="1"/>
      <p:bldP spid="54" grpId="0" animBg="1"/>
      <p:bldP spid="57" grpId="0"/>
      <p:bldP spid="58" grpId="0"/>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Prepared by </a:t>
            </a:r>
            <a:r>
              <a:rPr lang="en-US" dirty="0" err="1" smtClean="0"/>
              <a:t>Er</a:t>
            </a:r>
            <a:r>
              <a:rPr lang="en-US" dirty="0" smtClean="0"/>
              <a:t>. Bibek </a:t>
            </a:r>
            <a:r>
              <a:rPr lang="en-US" dirty="0" err="1" smtClean="0"/>
              <a:t>Magar</a:t>
            </a:r>
            <a:r>
              <a:rPr lang="en-US" dirty="0" smtClean="0"/>
              <a:t> ( bibek.magar@thc.tu.edu.np)</a:t>
            </a:r>
            <a:endParaRPr lang="en-US" dirty="0"/>
          </a:p>
        </p:txBody>
      </p:sp>
      <p:sp>
        <p:nvSpPr>
          <p:cNvPr id="5" name="TextBox 4"/>
          <p:cNvSpPr txBox="1"/>
          <p:nvPr/>
        </p:nvSpPr>
        <p:spPr>
          <a:xfrm>
            <a:off x="618186" y="309091"/>
            <a:ext cx="11114469" cy="1015663"/>
          </a:xfrm>
          <a:prstGeom prst="rect">
            <a:avLst/>
          </a:prstGeom>
          <a:noFill/>
        </p:spPr>
        <p:txBody>
          <a:bodyPr wrap="square" rtlCol="0">
            <a:spAutoFit/>
          </a:bodyPr>
          <a:lstStyle/>
          <a:p>
            <a:r>
              <a:rPr lang="en-US" sz="2000" dirty="0"/>
              <a:t>2</a:t>
            </a:r>
            <a:r>
              <a:rPr lang="en-US" sz="2000" dirty="0" smtClean="0"/>
              <a:t>) </a:t>
            </a:r>
            <a:r>
              <a:rPr lang="en-US" sz="2000" dirty="0"/>
              <a:t>A regular pentagon ABCDE, of 25 mm side, has its side BC in </a:t>
            </a:r>
            <a:r>
              <a:rPr lang="en-US" sz="2000" dirty="0" smtClean="0"/>
              <a:t>VP. </a:t>
            </a:r>
            <a:r>
              <a:rPr lang="en-US" sz="2000" dirty="0"/>
              <a:t>Its plane is perpendicular to the HP and inclined at </a:t>
            </a:r>
            <a:r>
              <a:rPr lang="en-US" sz="2000" dirty="0" smtClean="0"/>
              <a:t>45⁰ </a:t>
            </a:r>
            <a:r>
              <a:rPr lang="en-US" sz="2000" dirty="0"/>
              <a:t>to the VP. Draw the projections of the pentagon when its corner nearest to </a:t>
            </a:r>
            <a:r>
              <a:rPr lang="en-US" sz="2000" dirty="0" smtClean="0"/>
              <a:t>HP is </a:t>
            </a:r>
            <a:r>
              <a:rPr lang="en-US" sz="2000" dirty="0"/>
              <a:t>10 mm from it.</a:t>
            </a:r>
          </a:p>
        </p:txBody>
      </p:sp>
      <p:sp>
        <p:nvSpPr>
          <p:cNvPr id="58" name="TextBox 57"/>
          <p:cNvSpPr txBox="1"/>
          <p:nvPr/>
        </p:nvSpPr>
        <p:spPr>
          <a:xfrm>
            <a:off x="868362" y="3518972"/>
            <a:ext cx="588134" cy="369332"/>
          </a:xfrm>
          <a:prstGeom prst="rect">
            <a:avLst/>
          </a:prstGeom>
          <a:noFill/>
        </p:spPr>
        <p:txBody>
          <a:bodyPr wrap="square" rtlCol="0">
            <a:spAutoFit/>
          </a:bodyPr>
          <a:lstStyle/>
          <a:p>
            <a:r>
              <a:rPr lang="en-US" dirty="0" smtClean="0"/>
              <a:t>VP</a:t>
            </a:r>
            <a:endParaRPr lang="en-US" dirty="0"/>
          </a:p>
        </p:txBody>
      </p:sp>
      <p:sp>
        <p:nvSpPr>
          <p:cNvPr id="59" name="TextBox 58"/>
          <p:cNvSpPr txBox="1"/>
          <p:nvPr/>
        </p:nvSpPr>
        <p:spPr>
          <a:xfrm>
            <a:off x="868362" y="3078990"/>
            <a:ext cx="588134" cy="369332"/>
          </a:xfrm>
          <a:prstGeom prst="rect">
            <a:avLst/>
          </a:prstGeom>
          <a:noFill/>
        </p:spPr>
        <p:txBody>
          <a:bodyPr wrap="square" rtlCol="0">
            <a:spAutoFit/>
          </a:bodyPr>
          <a:lstStyle/>
          <a:p>
            <a:r>
              <a:rPr lang="en-US" dirty="0" smtClean="0"/>
              <a:t>HP</a:t>
            </a:r>
            <a:endParaRPr lang="en-US" dirty="0"/>
          </a:p>
        </p:txBody>
      </p:sp>
      <p:sp>
        <p:nvSpPr>
          <p:cNvPr id="7" name="Line 5"/>
          <p:cNvSpPr>
            <a:spLocks noChangeShapeType="1"/>
          </p:cNvSpPr>
          <p:nvPr/>
        </p:nvSpPr>
        <p:spPr bwMode="auto">
          <a:xfrm>
            <a:off x="3470275" y="4437063"/>
            <a:ext cx="0" cy="1323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flipV="1">
            <a:off x="3470275" y="4027488"/>
            <a:ext cx="1257300" cy="409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3470275" y="5761038"/>
            <a:ext cx="1257300" cy="407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4727575" y="5097463"/>
            <a:ext cx="776288" cy="1071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H="1" flipV="1">
            <a:off x="4727575" y="4027488"/>
            <a:ext cx="776288" cy="1069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H="1">
            <a:off x="868362" y="4027488"/>
            <a:ext cx="38592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H="1">
            <a:off x="868362" y="3498850"/>
            <a:ext cx="8818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V="1">
            <a:off x="3470275" y="3498850"/>
            <a:ext cx="0" cy="938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V="1">
            <a:off x="4727575" y="3498850"/>
            <a:ext cx="0" cy="2670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V="1">
            <a:off x="5503863" y="3498850"/>
            <a:ext cx="0" cy="1598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a:off x="4727575" y="4027488"/>
            <a:ext cx="4929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a:off x="5503863" y="5097463"/>
            <a:ext cx="41529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4727575" y="6169025"/>
            <a:ext cx="5159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3470275" y="3498850"/>
            <a:ext cx="2033588"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flipV="1">
            <a:off x="6923088" y="1285875"/>
            <a:ext cx="2209800" cy="2212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a:off x="6923088" y="3498851"/>
            <a:ext cx="0" cy="225953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V="1">
            <a:off x="6923088" y="2609850"/>
            <a:ext cx="889000" cy="889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V="1">
            <a:off x="7812088" y="2058988"/>
            <a:ext cx="549275"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a:off x="7812088" y="2609850"/>
            <a:ext cx="0" cy="3559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8361363" y="2058988"/>
            <a:ext cx="6350" cy="303847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3470275" y="4437063"/>
            <a:ext cx="6221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3470275" y="5761038"/>
            <a:ext cx="6172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6923088" y="4027488"/>
            <a:ext cx="889000" cy="409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a:off x="7812088" y="4027488"/>
            <a:ext cx="549275" cy="1069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H="1">
            <a:off x="7812088" y="5097463"/>
            <a:ext cx="549275" cy="1071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H="1" flipV="1">
            <a:off x="6923088" y="5761038"/>
            <a:ext cx="889000" cy="407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31"/>
          <p:cNvSpPr>
            <a:spLocks noChangeShapeType="1"/>
          </p:cNvSpPr>
          <p:nvPr/>
        </p:nvSpPr>
        <p:spPr bwMode="auto">
          <a:xfrm flipV="1">
            <a:off x="6923088" y="4437063"/>
            <a:ext cx="0" cy="1323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32"/>
          <p:cNvSpPr>
            <a:spLocks/>
          </p:cNvSpPr>
          <p:nvPr/>
        </p:nvSpPr>
        <p:spPr bwMode="auto">
          <a:xfrm>
            <a:off x="9240838" y="2700338"/>
            <a:ext cx="133350" cy="788988"/>
          </a:xfrm>
          <a:custGeom>
            <a:avLst/>
            <a:gdLst>
              <a:gd name="T0" fmla="*/ 252 w 252"/>
              <a:gd name="T1" fmla="*/ 1493 h 1493"/>
              <a:gd name="T2" fmla="*/ 249 w 252"/>
              <a:gd name="T3" fmla="*/ 1367 h 1493"/>
              <a:gd name="T4" fmla="*/ 244 w 252"/>
              <a:gd name="T5" fmla="*/ 1239 h 1493"/>
              <a:gd name="T6" fmla="*/ 235 w 252"/>
              <a:gd name="T7" fmla="*/ 1113 h 1493"/>
              <a:gd name="T8" fmla="*/ 222 w 252"/>
              <a:gd name="T9" fmla="*/ 987 h 1493"/>
              <a:gd name="T10" fmla="*/ 206 w 252"/>
              <a:gd name="T11" fmla="*/ 862 h 1493"/>
              <a:gd name="T12" fmla="*/ 187 w 252"/>
              <a:gd name="T13" fmla="*/ 736 h 1493"/>
              <a:gd name="T14" fmla="*/ 164 w 252"/>
              <a:gd name="T15" fmla="*/ 611 h 1493"/>
              <a:gd name="T16" fmla="*/ 138 w 252"/>
              <a:gd name="T17" fmla="*/ 487 h 1493"/>
              <a:gd name="T18" fmla="*/ 108 w 252"/>
              <a:gd name="T19" fmla="*/ 364 h 1493"/>
              <a:gd name="T20" fmla="*/ 75 w 252"/>
              <a:gd name="T21" fmla="*/ 241 h 1493"/>
              <a:gd name="T22" fmla="*/ 39 w 252"/>
              <a:gd name="T23" fmla="*/ 120 h 1493"/>
              <a:gd name="T24" fmla="*/ 0 w 252"/>
              <a:gd name="T25"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1493">
                <a:moveTo>
                  <a:pt x="252" y="1493"/>
                </a:moveTo>
                <a:lnTo>
                  <a:pt x="249" y="1367"/>
                </a:lnTo>
                <a:lnTo>
                  <a:pt x="244" y="1239"/>
                </a:lnTo>
                <a:lnTo>
                  <a:pt x="235" y="1113"/>
                </a:lnTo>
                <a:lnTo>
                  <a:pt x="222" y="987"/>
                </a:lnTo>
                <a:lnTo>
                  <a:pt x="206" y="862"/>
                </a:lnTo>
                <a:lnTo>
                  <a:pt x="187" y="736"/>
                </a:lnTo>
                <a:lnTo>
                  <a:pt x="164" y="611"/>
                </a:lnTo>
                <a:lnTo>
                  <a:pt x="138" y="487"/>
                </a:lnTo>
                <a:lnTo>
                  <a:pt x="108" y="364"/>
                </a:lnTo>
                <a:lnTo>
                  <a:pt x="75" y="241"/>
                </a:lnTo>
                <a:lnTo>
                  <a:pt x="39" y="12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33"/>
          <p:cNvSpPr>
            <a:spLocks/>
          </p:cNvSpPr>
          <p:nvPr/>
        </p:nvSpPr>
        <p:spPr bwMode="auto">
          <a:xfrm>
            <a:off x="8662988" y="1771650"/>
            <a:ext cx="461963" cy="649288"/>
          </a:xfrm>
          <a:custGeom>
            <a:avLst/>
            <a:gdLst>
              <a:gd name="T0" fmla="*/ 873 w 873"/>
              <a:gd name="T1" fmla="*/ 1228 h 1228"/>
              <a:gd name="T2" fmla="*/ 816 w 873"/>
              <a:gd name="T3" fmla="*/ 1115 h 1228"/>
              <a:gd name="T4" fmla="*/ 756 w 873"/>
              <a:gd name="T5" fmla="*/ 1004 h 1228"/>
              <a:gd name="T6" fmla="*/ 694 w 873"/>
              <a:gd name="T7" fmla="*/ 895 h 1228"/>
              <a:gd name="T8" fmla="*/ 627 w 873"/>
              <a:gd name="T9" fmla="*/ 787 h 1228"/>
              <a:gd name="T10" fmla="*/ 558 w 873"/>
              <a:gd name="T11" fmla="*/ 682 h 1228"/>
              <a:gd name="T12" fmla="*/ 487 w 873"/>
              <a:gd name="T13" fmla="*/ 578 h 1228"/>
              <a:gd name="T14" fmla="*/ 413 w 873"/>
              <a:gd name="T15" fmla="*/ 476 h 1228"/>
              <a:gd name="T16" fmla="*/ 335 w 873"/>
              <a:gd name="T17" fmla="*/ 376 h 1228"/>
              <a:gd name="T18" fmla="*/ 255 w 873"/>
              <a:gd name="T19" fmla="*/ 279 h 1228"/>
              <a:gd name="T20" fmla="*/ 173 w 873"/>
              <a:gd name="T21" fmla="*/ 184 h 1228"/>
              <a:gd name="T22" fmla="*/ 88 w 873"/>
              <a:gd name="T23" fmla="*/ 90 h 1228"/>
              <a:gd name="T24" fmla="*/ 0 w 873"/>
              <a:gd name="T25" fmla="*/ 0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3" h="1228">
                <a:moveTo>
                  <a:pt x="873" y="1228"/>
                </a:moveTo>
                <a:lnTo>
                  <a:pt x="816" y="1115"/>
                </a:lnTo>
                <a:lnTo>
                  <a:pt x="756" y="1004"/>
                </a:lnTo>
                <a:lnTo>
                  <a:pt x="694" y="895"/>
                </a:lnTo>
                <a:lnTo>
                  <a:pt x="627" y="787"/>
                </a:lnTo>
                <a:lnTo>
                  <a:pt x="558" y="682"/>
                </a:lnTo>
                <a:lnTo>
                  <a:pt x="487" y="578"/>
                </a:lnTo>
                <a:lnTo>
                  <a:pt x="413" y="476"/>
                </a:lnTo>
                <a:lnTo>
                  <a:pt x="335" y="376"/>
                </a:lnTo>
                <a:lnTo>
                  <a:pt x="255" y="279"/>
                </a:lnTo>
                <a:lnTo>
                  <a:pt x="173" y="184"/>
                </a:lnTo>
                <a:lnTo>
                  <a:pt x="88" y="9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34"/>
          <p:cNvSpPr>
            <a:spLocks/>
          </p:cNvSpPr>
          <p:nvPr/>
        </p:nvSpPr>
        <p:spPr bwMode="auto">
          <a:xfrm>
            <a:off x="9372600" y="3489325"/>
            <a:ext cx="3175" cy="9525"/>
          </a:xfrm>
          <a:custGeom>
            <a:avLst/>
            <a:gdLst>
              <a:gd name="T0" fmla="*/ 5 w 5"/>
              <a:gd name="T1" fmla="*/ 0 h 18"/>
              <a:gd name="T2" fmla="*/ 0 w 5"/>
              <a:gd name="T3" fmla="*/ 0 h 18"/>
              <a:gd name="T4" fmla="*/ 2 w 5"/>
              <a:gd name="T5" fmla="*/ 18 h 18"/>
              <a:gd name="T6" fmla="*/ 5 w 5"/>
              <a:gd name="T7" fmla="*/ 0 h 18"/>
            </a:gdLst>
            <a:ahLst/>
            <a:cxnLst>
              <a:cxn ang="0">
                <a:pos x="T0" y="T1"/>
              </a:cxn>
              <a:cxn ang="0">
                <a:pos x="T2" y="T3"/>
              </a:cxn>
              <a:cxn ang="0">
                <a:pos x="T4" y="T5"/>
              </a:cxn>
              <a:cxn ang="0">
                <a:pos x="T6" y="T7"/>
              </a:cxn>
            </a:cxnLst>
            <a:rect l="0" t="0" r="r" b="b"/>
            <a:pathLst>
              <a:path w="5" h="18">
                <a:moveTo>
                  <a:pt x="5" y="0"/>
                </a:moveTo>
                <a:lnTo>
                  <a:pt x="0" y="0"/>
                </a:lnTo>
                <a:lnTo>
                  <a:pt x="2" y="18"/>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5"/>
          <p:cNvSpPr>
            <a:spLocks/>
          </p:cNvSpPr>
          <p:nvPr/>
        </p:nvSpPr>
        <p:spPr bwMode="auto">
          <a:xfrm>
            <a:off x="8656638" y="1763713"/>
            <a:ext cx="7938" cy="7938"/>
          </a:xfrm>
          <a:custGeom>
            <a:avLst/>
            <a:gdLst>
              <a:gd name="T0" fmla="*/ 10 w 15"/>
              <a:gd name="T1" fmla="*/ 14 h 14"/>
              <a:gd name="T2" fmla="*/ 15 w 15"/>
              <a:gd name="T3" fmla="*/ 10 h 14"/>
              <a:gd name="T4" fmla="*/ 0 w 15"/>
              <a:gd name="T5" fmla="*/ 0 h 14"/>
              <a:gd name="T6" fmla="*/ 10 w 15"/>
              <a:gd name="T7" fmla="*/ 14 h 14"/>
            </a:gdLst>
            <a:ahLst/>
            <a:cxnLst>
              <a:cxn ang="0">
                <a:pos x="T0" y="T1"/>
              </a:cxn>
              <a:cxn ang="0">
                <a:pos x="T2" y="T3"/>
              </a:cxn>
              <a:cxn ang="0">
                <a:pos x="T4" y="T5"/>
              </a:cxn>
              <a:cxn ang="0">
                <a:pos x="T6" y="T7"/>
              </a:cxn>
            </a:cxnLst>
            <a:rect l="0" t="0" r="r" b="b"/>
            <a:pathLst>
              <a:path w="15" h="14">
                <a:moveTo>
                  <a:pt x="10" y="14"/>
                </a:moveTo>
                <a:lnTo>
                  <a:pt x="15" y="10"/>
                </a:lnTo>
                <a:lnTo>
                  <a:pt x="0" y="0"/>
                </a:lnTo>
                <a:lnTo>
                  <a:pt x="1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6"/>
          <p:cNvSpPr>
            <a:spLocks noChangeArrowheads="1"/>
          </p:cNvSpPr>
          <p:nvPr/>
        </p:nvSpPr>
        <p:spPr bwMode="auto">
          <a:xfrm>
            <a:off x="8918575" y="2355850"/>
            <a:ext cx="7461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smtClean="0">
                <a:ln>
                  <a:noFill/>
                </a:ln>
                <a:solidFill>
                  <a:srgbClr val="000000"/>
                </a:solidFill>
                <a:effectLst/>
                <a:latin typeface="Arial" panose="020B0604020202020204" pitchFamily="34" charset="0"/>
              </a:rPr>
              <a:t>45°</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TextBox 65"/>
          <p:cNvSpPr txBox="1"/>
          <p:nvPr/>
        </p:nvSpPr>
        <p:spPr>
          <a:xfrm>
            <a:off x="4692053" y="3650905"/>
            <a:ext cx="584795" cy="369332"/>
          </a:xfrm>
          <a:prstGeom prst="rect">
            <a:avLst/>
          </a:prstGeom>
          <a:noFill/>
        </p:spPr>
        <p:txBody>
          <a:bodyPr wrap="square" rtlCol="0">
            <a:spAutoFit/>
          </a:bodyPr>
          <a:lstStyle/>
          <a:p>
            <a:r>
              <a:rPr lang="en-US" dirty="0" smtClean="0"/>
              <a:t>a1</a:t>
            </a:r>
            <a:endParaRPr lang="en-US" dirty="0"/>
          </a:p>
        </p:txBody>
      </p:sp>
      <p:sp>
        <p:nvSpPr>
          <p:cNvPr id="67" name="TextBox 66"/>
          <p:cNvSpPr txBox="1"/>
          <p:nvPr/>
        </p:nvSpPr>
        <p:spPr>
          <a:xfrm>
            <a:off x="3083644" y="4236027"/>
            <a:ext cx="505849" cy="369332"/>
          </a:xfrm>
          <a:prstGeom prst="rect">
            <a:avLst/>
          </a:prstGeom>
          <a:noFill/>
        </p:spPr>
        <p:txBody>
          <a:bodyPr wrap="square" rtlCol="0">
            <a:spAutoFit/>
          </a:bodyPr>
          <a:lstStyle/>
          <a:p>
            <a:r>
              <a:rPr lang="en-US" dirty="0" smtClean="0"/>
              <a:t>b1</a:t>
            </a:r>
            <a:endParaRPr lang="en-US" dirty="0"/>
          </a:p>
        </p:txBody>
      </p:sp>
      <p:sp>
        <p:nvSpPr>
          <p:cNvPr id="68" name="TextBox 67"/>
          <p:cNvSpPr txBox="1"/>
          <p:nvPr/>
        </p:nvSpPr>
        <p:spPr>
          <a:xfrm>
            <a:off x="3041891" y="5592742"/>
            <a:ext cx="532917" cy="369332"/>
          </a:xfrm>
          <a:prstGeom prst="rect">
            <a:avLst/>
          </a:prstGeom>
          <a:noFill/>
        </p:spPr>
        <p:txBody>
          <a:bodyPr wrap="square" rtlCol="0">
            <a:spAutoFit/>
          </a:bodyPr>
          <a:lstStyle/>
          <a:p>
            <a:r>
              <a:rPr lang="en-US" dirty="0" smtClean="0"/>
              <a:t>c1</a:t>
            </a:r>
            <a:endParaRPr lang="en-US" dirty="0"/>
          </a:p>
        </p:txBody>
      </p:sp>
      <p:sp>
        <p:nvSpPr>
          <p:cNvPr id="69" name="TextBox 68"/>
          <p:cNvSpPr txBox="1"/>
          <p:nvPr/>
        </p:nvSpPr>
        <p:spPr>
          <a:xfrm>
            <a:off x="4623905" y="6097630"/>
            <a:ext cx="532054" cy="369332"/>
          </a:xfrm>
          <a:prstGeom prst="rect">
            <a:avLst/>
          </a:prstGeom>
          <a:noFill/>
        </p:spPr>
        <p:txBody>
          <a:bodyPr wrap="square" rtlCol="0">
            <a:spAutoFit/>
          </a:bodyPr>
          <a:lstStyle/>
          <a:p>
            <a:r>
              <a:rPr lang="en-US" dirty="0" smtClean="0"/>
              <a:t>d1</a:t>
            </a:r>
            <a:endParaRPr lang="en-US" dirty="0"/>
          </a:p>
        </p:txBody>
      </p:sp>
      <p:sp>
        <p:nvSpPr>
          <p:cNvPr id="70" name="TextBox 69"/>
          <p:cNvSpPr txBox="1"/>
          <p:nvPr/>
        </p:nvSpPr>
        <p:spPr>
          <a:xfrm>
            <a:off x="5485734" y="4754047"/>
            <a:ext cx="567403" cy="369332"/>
          </a:xfrm>
          <a:prstGeom prst="rect">
            <a:avLst/>
          </a:prstGeom>
          <a:noFill/>
        </p:spPr>
        <p:txBody>
          <a:bodyPr wrap="square" rtlCol="0">
            <a:spAutoFit/>
          </a:bodyPr>
          <a:lstStyle/>
          <a:p>
            <a:r>
              <a:rPr lang="en-US" dirty="0" smtClean="0"/>
              <a:t>e1</a:t>
            </a:r>
            <a:endParaRPr lang="en-US" dirty="0"/>
          </a:p>
        </p:txBody>
      </p:sp>
      <p:sp>
        <p:nvSpPr>
          <p:cNvPr id="71" name="TextBox 70"/>
          <p:cNvSpPr txBox="1"/>
          <p:nvPr/>
        </p:nvSpPr>
        <p:spPr>
          <a:xfrm>
            <a:off x="3148206" y="3060196"/>
            <a:ext cx="1007604" cy="369332"/>
          </a:xfrm>
          <a:prstGeom prst="rect">
            <a:avLst/>
          </a:prstGeom>
          <a:noFill/>
        </p:spPr>
        <p:txBody>
          <a:bodyPr wrap="square" rtlCol="0">
            <a:spAutoFit/>
          </a:bodyPr>
          <a:lstStyle/>
          <a:p>
            <a:r>
              <a:rPr lang="en-US" dirty="0"/>
              <a:t>c</a:t>
            </a:r>
            <a:r>
              <a:rPr lang="en-US" dirty="0" smtClean="0"/>
              <a:t>’, (b’)</a:t>
            </a:r>
            <a:endParaRPr lang="en-US" dirty="0"/>
          </a:p>
        </p:txBody>
      </p:sp>
      <p:sp>
        <p:nvSpPr>
          <p:cNvPr id="72" name="TextBox 71"/>
          <p:cNvSpPr txBox="1"/>
          <p:nvPr/>
        </p:nvSpPr>
        <p:spPr>
          <a:xfrm>
            <a:off x="4389898" y="3078990"/>
            <a:ext cx="1007604" cy="369332"/>
          </a:xfrm>
          <a:prstGeom prst="rect">
            <a:avLst/>
          </a:prstGeom>
          <a:noFill/>
        </p:spPr>
        <p:txBody>
          <a:bodyPr wrap="square" rtlCol="0">
            <a:spAutoFit/>
          </a:bodyPr>
          <a:lstStyle/>
          <a:p>
            <a:r>
              <a:rPr lang="en-US" dirty="0"/>
              <a:t>d</a:t>
            </a:r>
            <a:r>
              <a:rPr lang="en-US" dirty="0" smtClean="0"/>
              <a:t>’, (a’)</a:t>
            </a:r>
            <a:endParaRPr lang="en-US" dirty="0"/>
          </a:p>
        </p:txBody>
      </p:sp>
      <p:sp>
        <p:nvSpPr>
          <p:cNvPr id="73" name="TextBox 72"/>
          <p:cNvSpPr txBox="1"/>
          <p:nvPr/>
        </p:nvSpPr>
        <p:spPr>
          <a:xfrm>
            <a:off x="5445075" y="3078990"/>
            <a:ext cx="499141" cy="369332"/>
          </a:xfrm>
          <a:prstGeom prst="rect">
            <a:avLst/>
          </a:prstGeom>
          <a:noFill/>
        </p:spPr>
        <p:txBody>
          <a:bodyPr wrap="square" rtlCol="0">
            <a:spAutoFit/>
          </a:bodyPr>
          <a:lstStyle/>
          <a:p>
            <a:r>
              <a:rPr lang="en-US" dirty="0" smtClean="0"/>
              <a:t>e’</a:t>
            </a:r>
            <a:endParaRPr lang="en-US" dirty="0"/>
          </a:p>
        </p:txBody>
      </p:sp>
      <p:sp>
        <p:nvSpPr>
          <p:cNvPr id="74" name="TextBox 73"/>
          <p:cNvSpPr txBox="1"/>
          <p:nvPr/>
        </p:nvSpPr>
        <p:spPr>
          <a:xfrm>
            <a:off x="7776568" y="3687763"/>
            <a:ext cx="584795" cy="369332"/>
          </a:xfrm>
          <a:prstGeom prst="rect">
            <a:avLst/>
          </a:prstGeom>
          <a:noFill/>
        </p:spPr>
        <p:txBody>
          <a:bodyPr wrap="square" rtlCol="0">
            <a:spAutoFit/>
          </a:bodyPr>
          <a:lstStyle/>
          <a:p>
            <a:r>
              <a:rPr lang="en-US" dirty="0" smtClean="0"/>
              <a:t>a</a:t>
            </a:r>
            <a:endParaRPr lang="en-US" dirty="0"/>
          </a:p>
        </p:txBody>
      </p:sp>
      <p:sp>
        <p:nvSpPr>
          <p:cNvPr id="75" name="TextBox 74"/>
          <p:cNvSpPr txBox="1"/>
          <p:nvPr/>
        </p:nvSpPr>
        <p:spPr>
          <a:xfrm>
            <a:off x="6556375" y="4133272"/>
            <a:ext cx="584795" cy="369332"/>
          </a:xfrm>
          <a:prstGeom prst="rect">
            <a:avLst/>
          </a:prstGeom>
          <a:noFill/>
        </p:spPr>
        <p:txBody>
          <a:bodyPr wrap="square" rtlCol="0">
            <a:spAutoFit/>
          </a:bodyPr>
          <a:lstStyle/>
          <a:p>
            <a:r>
              <a:rPr lang="en-US" dirty="0" smtClean="0"/>
              <a:t>b</a:t>
            </a:r>
            <a:endParaRPr lang="en-US" dirty="0"/>
          </a:p>
        </p:txBody>
      </p:sp>
      <p:sp>
        <p:nvSpPr>
          <p:cNvPr id="76" name="TextBox 75"/>
          <p:cNvSpPr txBox="1"/>
          <p:nvPr/>
        </p:nvSpPr>
        <p:spPr>
          <a:xfrm>
            <a:off x="6508454" y="5389048"/>
            <a:ext cx="584795" cy="369332"/>
          </a:xfrm>
          <a:prstGeom prst="rect">
            <a:avLst/>
          </a:prstGeom>
          <a:noFill/>
        </p:spPr>
        <p:txBody>
          <a:bodyPr wrap="square" rtlCol="0">
            <a:spAutoFit/>
          </a:bodyPr>
          <a:lstStyle/>
          <a:p>
            <a:r>
              <a:rPr lang="en-US" dirty="0" smtClean="0"/>
              <a:t>c</a:t>
            </a:r>
            <a:endParaRPr lang="en-US" dirty="0"/>
          </a:p>
        </p:txBody>
      </p:sp>
      <p:sp>
        <p:nvSpPr>
          <p:cNvPr id="77" name="TextBox 76"/>
          <p:cNvSpPr txBox="1"/>
          <p:nvPr/>
        </p:nvSpPr>
        <p:spPr>
          <a:xfrm>
            <a:off x="7677645" y="6131837"/>
            <a:ext cx="584795" cy="369332"/>
          </a:xfrm>
          <a:prstGeom prst="rect">
            <a:avLst/>
          </a:prstGeom>
          <a:noFill/>
        </p:spPr>
        <p:txBody>
          <a:bodyPr wrap="square" rtlCol="0">
            <a:spAutoFit/>
          </a:bodyPr>
          <a:lstStyle/>
          <a:p>
            <a:r>
              <a:rPr lang="en-US" dirty="0" smtClean="0"/>
              <a:t>d</a:t>
            </a:r>
            <a:endParaRPr lang="en-US" dirty="0"/>
          </a:p>
        </p:txBody>
      </p:sp>
      <p:sp>
        <p:nvSpPr>
          <p:cNvPr id="78" name="TextBox 77"/>
          <p:cNvSpPr txBox="1"/>
          <p:nvPr/>
        </p:nvSpPr>
        <p:spPr>
          <a:xfrm>
            <a:off x="8439348" y="4749046"/>
            <a:ext cx="584795" cy="369332"/>
          </a:xfrm>
          <a:prstGeom prst="rect">
            <a:avLst/>
          </a:prstGeom>
          <a:noFill/>
        </p:spPr>
        <p:txBody>
          <a:bodyPr wrap="square" rtlCol="0">
            <a:spAutoFit/>
          </a:bodyPr>
          <a:lstStyle/>
          <a:p>
            <a:r>
              <a:rPr lang="en-US" dirty="0" smtClean="0"/>
              <a:t>e</a:t>
            </a:r>
            <a:endParaRPr lang="en-US" dirty="0"/>
          </a:p>
        </p:txBody>
      </p:sp>
      <p:sp>
        <p:nvSpPr>
          <p:cNvPr id="79" name="TextBox 78"/>
          <p:cNvSpPr txBox="1"/>
          <p:nvPr/>
        </p:nvSpPr>
        <p:spPr>
          <a:xfrm>
            <a:off x="6329413" y="3124200"/>
            <a:ext cx="1007604" cy="369332"/>
          </a:xfrm>
          <a:prstGeom prst="rect">
            <a:avLst/>
          </a:prstGeom>
          <a:noFill/>
        </p:spPr>
        <p:txBody>
          <a:bodyPr wrap="square" rtlCol="0">
            <a:spAutoFit/>
          </a:bodyPr>
          <a:lstStyle/>
          <a:p>
            <a:r>
              <a:rPr lang="en-US" dirty="0"/>
              <a:t>c</a:t>
            </a:r>
            <a:r>
              <a:rPr lang="en-US" dirty="0" smtClean="0"/>
              <a:t>’, (b’)</a:t>
            </a:r>
            <a:endParaRPr lang="en-US" dirty="0"/>
          </a:p>
        </p:txBody>
      </p:sp>
      <p:sp>
        <p:nvSpPr>
          <p:cNvPr id="80" name="TextBox 79"/>
          <p:cNvSpPr txBox="1"/>
          <p:nvPr/>
        </p:nvSpPr>
        <p:spPr>
          <a:xfrm>
            <a:off x="7148742" y="2286668"/>
            <a:ext cx="1007604" cy="369332"/>
          </a:xfrm>
          <a:prstGeom prst="rect">
            <a:avLst/>
          </a:prstGeom>
          <a:noFill/>
        </p:spPr>
        <p:txBody>
          <a:bodyPr wrap="square" rtlCol="0">
            <a:spAutoFit/>
          </a:bodyPr>
          <a:lstStyle/>
          <a:p>
            <a:r>
              <a:rPr lang="en-US" dirty="0"/>
              <a:t>d</a:t>
            </a:r>
            <a:r>
              <a:rPr lang="en-US" dirty="0" smtClean="0"/>
              <a:t>’, (a’)</a:t>
            </a:r>
            <a:endParaRPr lang="en-US" dirty="0"/>
          </a:p>
        </p:txBody>
      </p:sp>
      <p:sp>
        <p:nvSpPr>
          <p:cNvPr id="81" name="TextBox 80"/>
          <p:cNvSpPr txBox="1"/>
          <p:nvPr/>
        </p:nvSpPr>
        <p:spPr>
          <a:xfrm>
            <a:off x="8110230" y="1726962"/>
            <a:ext cx="499141" cy="369332"/>
          </a:xfrm>
          <a:prstGeom prst="rect">
            <a:avLst/>
          </a:prstGeom>
          <a:noFill/>
        </p:spPr>
        <p:txBody>
          <a:bodyPr wrap="square" rtlCol="0">
            <a:spAutoFit/>
          </a:bodyPr>
          <a:lstStyle/>
          <a:p>
            <a:r>
              <a:rPr lang="en-US" dirty="0" smtClean="0"/>
              <a:t>e’</a:t>
            </a:r>
            <a:endParaRPr lang="en-US" dirty="0"/>
          </a:p>
        </p:txBody>
      </p:sp>
    </p:spTree>
    <p:extLst>
      <p:ext uri="{BB962C8B-B14F-4D97-AF65-F5344CB8AC3E}">
        <p14:creationId xmlns:p14="http://schemas.microsoft.com/office/powerpoint/2010/main" val="329218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1000"/>
                                        <p:tgtEl>
                                          <p:spTgt spid="9"/>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1000"/>
                                        <p:tgtEl>
                                          <p:spTgt spid="10"/>
                                        </p:tgtEl>
                                      </p:cBhvr>
                                    </p:animEffect>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1000"/>
                                        <p:tgtEl>
                                          <p:spTgt spid="11"/>
                                        </p:tgtEl>
                                      </p:cBhvr>
                                    </p:animEffect>
                                  </p:childTnLst>
                                </p:cTn>
                              </p:par>
                            </p:childTnLst>
                          </p:cTn>
                        </p:par>
                        <p:par>
                          <p:cTn id="21" fill="hold">
                            <p:stCondLst>
                              <p:cond delay="3000"/>
                            </p:stCondLst>
                            <p:childTnLst>
                              <p:par>
                                <p:cTn id="22" presetID="2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right)">
                                      <p:cBhvr>
                                        <p:cTn id="50" dur="10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10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1000"/>
                                        <p:tgtEl>
                                          <p:spTgt spid="14"/>
                                        </p:tgtEl>
                                      </p:cBhvr>
                                    </p:animEffect>
                                  </p:childTnLst>
                                </p:cTn>
                              </p:par>
                            </p:childTnLst>
                          </p:cTn>
                        </p:par>
                        <p:par>
                          <p:cTn id="70" fill="hold">
                            <p:stCondLst>
                              <p:cond delay="1000"/>
                            </p:stCondLst>
                            <p:childTnLst>
                              <p:par>
                                <p:cTn id="71" presetID="22" presetClass="entr" presetSubtype="4"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down)">
                                      <p:cBhvr>
                                        <p:cTn id="73" dur="1000"/>
                                        <p:tgtEl>
                                          <p:spTgt spid="15"/>
                                        </p:tgtEl>
                                      </p:cBhvr>
                                    </p:animEffect>
                                  </p:childTnLst>
                                </p:cTn>
                              </p:par>
                            </p:childTnLst>
                          </p:cTn>
                        </p:par>
                        <p:par>
                          <p:cTn id="74" fill="hold">
                            <p:stCondLst>
                              <p:cond delay="2000"/>
                            </p:stCondLst>
                            <p:childTnLst>
                              <p:par>
                                <p:cTn id="75" presetID="22" presetClass="entr" presetSubtype="4" fill="hold" grpId="0" nodeType="after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10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10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500"/>
                                        <p:tgtEl>
                                          <p:spTgt spid="71"/>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500"/>
                                        <p:tgtEl>
                                          <p:spTgt spid="7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wipe(down)">
                                      <p:cBhvr>
                                        <p:cTn id="100" dur="1000"/>
                                        <p:tgtEl>
                                          <p:spTgt spid="2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fade">
                                      <p:cBhvr>
                                        <p:cTn id="105" dur="500"/>
                                        <p:tgtEl>
                                          <p:spTgt spid="6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fade">
                                      <p:cBhvr>
                                        <p:cTn id="108" dur="500"/>
                                        <p:tgtEl>
                                          <p:spTgt spid="6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fade">
                                      <p:cBhvr>
                                        <p:cTn id="111" dur="500"/>
                                        <p:tgtEl>
                                          <p:spTgt spid="6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wipe(down)">
                                      <p:cBhvr>
                                        <p:cTn id="116" dur="1000"/>
                                        <p:tgtEl>
                                          <p:spTgt spid="2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wipe(down)">
                                      <p:cBhvr>
                                        <p:cTn id="121" dur="1000"/>
                                        <p:tgtEl>
                                          <p:spTgt spid="2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79"/>
                                        </p:tgtEl>
                                        <p:attrNameLst>
                                          <p:attrName>style.visibility</p:attrName>
                                        </p:attrNameLst>
                                      </p:cBhvr>
                                      <p:to>
                                        <p:strVal val="visible"/>
                                      </p:to>
                                    </p:set>
                                    <p:animEffect transition="in" filter="fade">
                                      <p:cBhvr>
                                        <p:cTn id="126" dur="500"/>
                                        <p:tgtEl>
                                          <p:spTgt spid="79"/>
                                        </p:tgtEl>
                                      </p:cBhvr>
                                    </p:animEffect>
                                  </p:childTnLst>
                                </p:cTn>
                              </p:par>
                            </p:childTnLst>
                          </p:cTn>
                        </p:par>
                        <p:par>
                          <p:cTn id="127" fill="hold">
                            <p:stCondLst>
                              <p:cond delay="500"/>
                            </p:stCondLst>
                            <p:childTnLst>
                              <p:par>
                                <p:cTn id="128" presetID="10" presetClass="entr" presetSubtype="0" fill="hold" grpId="0" nodeType="afterEffect">
                                  <p:stCondLst>
                                    <p:cond delay="0"/>
                                  </p:stCondLst>
                                  <p:childTnLst>
                                    <p:set>
                                      <p:cBhvr>
                                        <p:cTn id="129" dur="1" fill="hold">
                                          <p:stCondLst>
                                            <p:cond delay="0"/>
                                          </p:stCondLst>
                                        </p:cTn>
                                        <p:tgtEl>
                                          <p:spTgt spid="80"/>
                                        </p:tgtEl>
                                        <p:attrNameLst>
                                          <p:attrName>style.visibility</p:attrName>
                                        </p:attrNameLst>
                                      </p:cBhvr>
                                      <p:to>
                                        <p:strVal val="visible"/>
                                      </p:to>
                                    </p:set>
                                    <p:animEffect transition="in" filter="fade">
                                      <p:cBhvr>
                                        <p:cTn id="130" dur="500"/>
                                        <p:tgtEl>
                                          <p:spTgt spid="80"/>
                                        </p:tgtEl>
                                      </p:cBhvr>
                                    </p:animEffect>
                                  </p:childTnLst>
                                </p:cTn>
                              </p:par>
                            </p:childTnLst>
                          </p:cTn>
                        </p:par>
                        <p:par>
                          <p:cTn id="131" fill="hold">
                            <p:stCondLst>
                              <p:cond delay="1000"/>
                            </p:stCondLst>
                            <p:childTnLst>
                              <p:par>
                                <p:cTn id="132" presetID="10" presetClass="entr" presetSubtype="0" fill="hold" grpId="0" nodeType="afterEffect">
                                  <p:stCondLst>
                                    <p:cond delay="0"/>
                                  </p:stCondLst>
                                  <p:childTnLst>
                                    <p:set>
                                      <p:cBhvr>
                                        <p:cTn id="133" dur="1" fill="hold">
                                          <p:stCondLst>
                                            <p:cond delay="0"/>
                                          </p:stCondLst>
                                        </p:cTn>
                                        <p:tgtEl>
                                          <p:spTgt spid="81"/>
                                        </p:tgtEl>
                                        <p:attrNameLst>
                                          <p:attrName>style.visibility</p:attrName>
                                        </p:attrNameLst>
                                      </p:cBhvr>
                                      <p:to>
                                        <p:strVal val="visible"/>
                                      </p:to>
                                    </p:set>
                                    <p:animEffect transition="in" filter="fade">
                                      <p:cBhvr>
                                        <p:cTn id="134" dur="500"/>
                                        <p:tgtEl>
                                          <p:spTgt spid="8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7"/>
                                        </p:tgtEl>
                                        <p:attrNameLst>
                                          <p:attrName>style.visibility</p:attrName>
                                        </p:attrNameLst>
                                      </p:cBhvr>
                                      <p:to>
                                        <p:strVal val="visible"/>
                                      </p:to>
                                    </p:set>
                                    <p:animEffect transition="in" filter="wipe(left)">
                                      <p:cBhvr>
                                        <p:cTn id="139" dur="1000"/>
                                        <p:tgtEl>
                                          <p:spTgt spid="17"/>
                                        </p:tgtEl>
                                      </p:cBhvr>
                                    </p:animEffect>
                                  </p:childTnLst>
                                </p:cTn>
                              </p:par>
                            </p:childTnLst>
                          </p:cTn>
                        </p:par>
                        <p:par>
                          <p:cTn id="140" fill="hold">
                            <p:stCondLst>
                              <p:cond delay="1000"/>
                            </p:stCondLst>
                            <p:childTnLst>
                              <p:par>
                                <p:cTn id="141" presetID="22" presetClass="entr" presetSubtype="8"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Effect transition="in" filter="wipe(left)">
                                      <p:cBhvr>
                                        <p:cTn id="143" dur="1000"/>
                                        <p:tgtEl>
                                          <p:spTgt spid="27"/>
                                        </p:tgtEl>
                                      </p:cBhvr>
                                    </p:animEffect>
                                  </p:childTnLst>
                                </p:cTn>
                              </p:par>
                            </p:childTnLst>
                          </p:cTn>
                        </p:par>
                        <p:par>
                          <p:cTn id="144" fill="hold">
                            <p:stCondLst>
                              <p:cond delay="2000"/>
                            </p:stCondLst>
                            <p:childTnLst>
                              <p:par>
                                <p:cTn id="145" presetID="22" presetClass="entr" presetSubtype="8" fill="hold" grpId="0" nodeType="after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wipe(left)">
                                      <p:cBhvr>
                                        <p:cTn id="147" dur="1000"/>
                                        <p:tgtEl>
                                          <p:spTgt spid="18"/>
                                        </p:tgtEl>
                                      </p:cBhvr>
                                    </p:animEffect>
                                  </p:childTnLst>
                                </p:cTn>
                              </p:par>
                            </p:childTnLst>
                          </p:cTn>
                        </p:par>
                        <p:par>
                          <p:cTn id="148" fill="hold">
                            <p:stCondLst>
                              <p:cond delay="3000"/>
                            </p:stCondLst>
                            <p:childTnLst>
                              <p:par>
                                <p:cTn id="149" presetID="22" presetClass="entr" presetSubtype="8" fill="hold" grpId="0" nodeType="afterEffect">
                                  <p:stCondLst>
                                    <p:cond delay="0"/>
                                  </p:stCondLst>
                                  <p:childTnLst>
                                    <p:set>
                                      <p:cBhvr>
                                        <p:cTn id="150" dur="1" fill="hold">
                                          <p:stCondLst>
                                            <p:cond delay="0"/>
                                          </p:stCondLst>
                                        </p:cTn>
                                        <p:tgtEl>
                                          <p:spTgt spid="28"/>
                                        </p:tgtEl>
                                        <p:attrNameLst>
                                          <p:attrName>style.visibility</p:attrName>
                                        </p:attrNameLst>
                                      </p:cBhvr>
                                      <p:to>
                                        <p:strVal val="visible"/>
                                      </p:to>
                                    </p:set>
                                    <p:animEffect transition="in" filter="wipe(left)">
                                      <p:cBhvr>
                                        <p:cTn id="151" dur="1000"/>
                                        <p:tgtEl>
                                          <p:spTgt spid="28"/>
                                        </p:tgtEl>
                                      </p:cBhvr>
                                    </p:animEffect>
                                  </p:childTnLst>
                                </p:cTn>
                              </p:par>
                            </p:childTnLst>
                          </p:cTn>
                        </p:par>
                        <p:par>
                          <p:cTn id="152" fill="hold">
                            <p:stCondLst>
                              <p:cond delay="4000"/>
                            </p:stCondLst>
                            <p:childTnLst>
                              <p:par>
                                <p:cTn id="153" presetID="22" presetClass="entr" presetSubtype="8" fill="hold" grpId="0" nodeType="after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wipe(left)">
                                      <p:cBhvr>
                                        <p:cTn id="155" dur="1000"/>
                                        <p:tgtEl>
                                          <p:spTgt spid="19"/>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grpId="0" nodeType="clickEffect">
                                  <p:stCondLst>
                                    <p:cond delay="0"/>
                                  </p:stCondLst>
                                  <p:childTnLst>
                                    <p:set>
                                      <p:cBhvr>
                                        <p:cTn id="159" dur="1" fill="hold">
                                          <p:stCondLst>
                                            <p:cond delay="0"/>
                                          </p:stCondLst>
                                        </p:cTn>
                                        <p:tgtEl>
                                          <p:spTgt spid="22"/>
                                        </p:tgtEl>
                                        <p:attrNameLst>
                                          <p:attrName>style.visibility</p:attrName>
                                        </p:attrNameLst>
                                      </p:cBhvr>
                                      <p:to>
                                        <p:strVal val="visible"/>
                                      </p:to>
                                    </p:set>
                                    <p:animEffect transition="in" filter="wipe(up)">
                                      <p:cBhvr>
                                        <p:cTn id="160" dur="1000"/>
                                        <p:tgtEl>
                                          <p:spTgt spid="22"/>
                                        </p:tgtEl>
                                      </p:cBhvr>
                                    </p:animEffect>
                                  </p:childTnLst>
                                </p:cTn>
                              </p:par>
                            </p:childTnLst>
                          </p:cTn>
                        </p:par>
                        <p:par>
                          <p:cTn id="161" fill="hold">
                            <p:stCondLst>
                              <p:cond delay="1000"/>
                            </p:stCondLst>
                            <p:childTnLst>
                              <p:par>
                                <p:cTn id="162" presetID="22" presetClass="entr" presetSubtype="1" fill="hold" grpId="0" nodeType="after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wipe(up)">
                                      <p:cBhvr>
                                        <p:cTn id="164" dur="1000"/>
                                        <p:tgtEl>
                                          <p:spTgt spid="25"/>
                                        </p:tgtEl>
                                      </p:cBhvr>
                                    </p:animEffect>
                                  </p:childTnLst>
                                </p:cTn>
                              </p:par>
                            </p:childTnLst>
                          </p:cTn>
                        </p:par>
                        <p:par>
                          <p:cTn id="165" fill="hold">
                            <p:stCondLst>
                              <p:cond delay="2000"/>
                            </p:stCondLst>
                            <p:childTnLst>
                              <p:par>
                                <p:cTn id="166" presetID="22" presetClass="entr" presetSubtype="1" fill="hold" grpId="0" nodeType="afterEffect">
                                  <p:stCondLst>
                                    <p:cond delay="0"/>
                                  </p:stCondLst>
                                  <p:childTnLst>
                                    <p:set>
                                      <p:cBhvr>
                                        <p:cTn id="167" dur="1" fill="hold">
                                          <p:stCondLst>
                                            <p:cond delay="0"/>
                                          </p:stCondLst>
                                        </p:cTn>
                                        <p:tgtEl>
                                          <p:spTgt spid="26"/>
                                        </p:tgtEl>
                                        <p:attrNameLst>
                                          <p:attrName>style.visibility</p:attrName>
                                        </p:attrNameLst>
                                      </p:cBhvr>
                                      <p:to>
                                        <p:strVal val="visible"/>
                                      </p:to>
                                    </p:set>
                                    <p:animEffect transition="in" filter="wipe(up)">
                                      <p:cBhvr>
                                        <p:cTn id="168" dur="1000"/>
                                        <p:tgtEl>
                                          <p:spTgt spid="26"/>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4" fill="hold" grpId="0" nodeType="clickEffect">
                                  <p:stCondLst>
                                    <p:cond delay="0"/>
                                  </p:stCondLst>
                                  <p:childTnLst>
                                    <p:set>
                                      <p:cBhvr>
                                        <p:cTn id="172" dur="1" fill="hold">
                                          <p:stCondLst>
                                            <p:cond delay="0"/>
                                          </p:stCondLst>
                                        </p:cTn>
                                        <p:tgtEl>
                                          <p:spTgt spid="60"/>
                                        </p:tgtEl>
                                        <p:attrNameLst>
                                          <p:attrName>style.visibility</p:attrName>
                                        </p:attrNameLst>
                                      </p:cBhvr>
                                      <p:to>
                                        <p:strVal val="visible"/>
                                      </p:to>
                                    </p:set>
                                    <p:animEffect transition="in" filter="wipe(down)">
                                      <p:cBhvr>
                                        <p:cTn id="173" dur="1000"/>
                                        <p:tgtEl>
                                          <p:spTgt spid="60"/>
                                        </p:tgtEl>
                                      </p:cBhvr>
                                    </p:animEffect>
                                  </p:childTnLst>
                                </p:cTn>
                              </p:par>
                            </p:childTnLst>
                          </p:cTn>
                        </p:par>
                        <p:par>
                          <p:cTn id="174" fill="hold">
                            <p:stCondLst>
                              <p:cond delay="1000"/>
                            </p:stCondLst>
                            <p:childTnLst>
                              <p:par>
                                <p:cTn id="175" presetID="22" presetClass="entr" presetSubtype="4" fill="hold" grpId="0" nodeType="afterEffect">
                                  <p:stCondLst>
                                    <p:cond delay="0"/>
                                  </p:stCondLst>
                                  <p:childTnLst>
                                    <p:set>
                                      <p:cBhvr>
                                        <p:cTn id="176" dur="1" fill="hold">
                                          <p:stCondLst>
                                            <p:cond delay="0"/>
                                          </p:stCondLst>
                                        </p:cTn>
                                        <p:tgtEl>
                                          <p:spTgt spid="29"/>
                                        </p:tgtEl>
                                        <p:attrNameLst>
                                          <p:attrName>style.visibility</p:attrName>
                                        </p:attrNameLst>
                                      </p:cBhvr>
                                      <p:to>
                                        <p:strVal val="visible"/>
                                      </p:to>
                                    </p:set>
                                    <p:animEffect transition="in" filter="wipe(down)">
                                      <p:cBhvr>
                                        <p:cTn id="177" dur="1000"/>
                                        <p:tgtEl>
                                          <p:spTgt spid="29"/>
                                        </p:tgtEl>
                                      </p:cBhvr>
                                    </p:animEffect>
                                  </p:childTnLst>
                                </p:cTn>
                              </p:par>
                            </p:childTnLst>
                          </p:cTn>
                        </p:par>
                        <p:par>
                          <p:cTn id="178" fill="hold">
                            <p:stCondLst>
                              <p:cond delay="2000"/>
                            </p:stCondLst>
                            <p:childTnLst>
                              <p:par>
                                <p:cTn id="179" presetID="22" presetClass="entr" presetSubtype="1" fill="hold" grpId="0" nodeType="afterEffect">
                                  <p:stCondLst>
                                    <p:cond delay="0"/>
                                  </p:stCondLst>
                                  <p:childTnLst>
                                    <p:set>
                                      <p:cBhvr>
                                        <p:cTn id="180" dur="1" fill="hold">
                                          <p:stCondLst>
                                            <p:cond delay="0"/>
                                          </p:stCondLst>
                                        </p:cTn>
                                        <p:tgtEl>
                                          <p:spTgt spid="30"/>
                                        </p:tgtEl>
                                        <p:attrNameLst>
                                          <p:attrName>style.visibility</p:attrName>
                                        </p:attrNameLst>
                                      </p:cBhvr>
                                      <p:to>
                                        <p:strVal val="visible"/>
                                      </p:to>
                                    </p:set>
                                    <p:animEffect transition="in" filter="wipe(up)">
                                      <p:cBhvr>
                                        <p:cTn id="181" dur="1000"/>
                                        <p:tgtEl>
                                          <p:spTgt spid="30"/>
                                        </p:tgtEl>
                                      </p:cBhvr>
                                    </p:animEffect>
                                  </p:childTnLst>
                                </p:cTn>
                              </p:par>
                            </p:childTnLst>
                          </p:cTn>
                        </p:par>
                        <p:par>
                          <p:cTn id="182" fill="hold">
                            <p:stCondLst>
                              <p:cond delay="3000"/>
                            </p:stCondLst>
                            <p:childTnLst>
                              <p:par>
                                <p:cTn id="183" presetID="22" presetClass="entr" presetSubtype="1" fill="hold" grpId="0" nodeType="afterEffect">
                                  <p:stCondLst>
                                    <p:cond delay="0"/>
                                  </p:stCondLst>
                                  <p:childTnLst>
                                    <p:set>
                                      <p:cBhvr>
                                        <p:cTn id="184" dur="1" fill="hold">
                                          <p:stCondLst>
                                            <p:cond delay="0"/>
                                          </p:stCondLst>
                                        </p:cTn>
                                        <p:tgtEl>
                                          <p:spTgt spid="31"/>
                                        </p:tgtEl>
                                        <p:attrNameLst>
                                          <p:attrName>style.visibility</p:attrName>
                                        </p:attrNameLst>
                                      </p:cBhvr>
                                      <p:to>
                                        <p:strVal val="visible"/>
                                      </p:to>
                                    </p:set>
                                    <p:animEffect transition="in" filter="wipe(up)">
                                      <p:cBhvr>
                                        <p:cTn id="185" dur="1000"/>
                                        <p:tgtEl>
                                          <p:spTgt spid="31"/>
                                        </p:tgtEl>
                                      </p:cBhvr>
                                    </p:animEffect>
                                  </p:childTnLst>
                                </p:cTn>
                              </p:par>
                            </p:childTnLst>
                          </p:cTn>
                        </p:par>
                        <p:par>
                          <p:cTn id="186" fill="hold">
                            <p:stCondLst>
                              <p:cond delay="4000"/>
                            </p:stCondLst>
                            <p:childTnLst>
                              <p:par>
                                <p:cTn id="187" presetID="22" presetClass="entr" presetSubtype="4" fill="hold" grpId="0" nodeType="after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wipe(down)">
                                      <p:cBhvr>
                                        <p:cTn id="189" dur="1000"/>
                                        <p:tgtEl>
                                          <p:spTgt spid="32"/>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74"/>
                                        </p:tgtEl>
                                        <p:attrNameLst>
                                          <p:attrName>style.visibility</p:attrName>
                                        </p:attrNameLst>
                                      </p:cBhvr>
                                      <p:to>
                                        <p:strVal val="visible"/>
                                      </p:to>
                                    </p:set>
                                    <p:animEffect transition="in" filter="fade">
                                      <p:cBhvr>
                                        <p:cTn id="194" dur="500"/>
                                        <p:tgtEl>
                                          <p:spTgt spid="74"/>
                                        </p:tgtEl>
                                      </p:cBhvr>
                                    </p:animEffect>
                                  </p:childTnLst>
                                </p:cTn>
                              </p:par>
                            </p:childTnLst>
                          </p:cTn>
                        </p:par>
                        <p:par>
                          <p:cTn id="195" fill="hold">
                            <p:stCondLst>
                              <p:cond delay="500"/>
                            </p:stCondLst>
                            <p:childTnLst>
                              <p:par>
                                <p:cTn id="196" presetID="10" presetClass="entr" presetSubtype="0" fill="hold" grpId="0" nodeType="afterEffect">
                                  <p:stCondLst>
                                    <p:cond delay="0"/>
                                  </p:stCondLst>
                                  <p:childTnLst>
                                    <p:set>
                                      <p:cBhvr>
                                        <p:cTn id="197" dur="1" fill="hold">
                                          <p:stCondLst>
                                            <p:cond delay="0"/>
                                          </p:stCondLst>
                                        </p:cTn>
                                        <p:tgtEl>
                                          <p:spTgt spid="75"/>
                                        </p:tgtEl>
                                        <p:attrNameLst>
                                          <p:attrName>style.visibility</p:attrName>
                                        </p:attrNameLst>
                                      </p:cBhvr>
                                      <p:to>
                                        <p:strVal val="visible"/>
                                      </p:to>
                                    </p:set>
                                    <p:animEffect transition="in" filter="fade">
                                      <p:cBhvr>
                                        <p:cTn id="198" dur="500"/>
                                        <p:tgtEl>
                                          <p:spTgt spid="75"/>
                                        </p:tgtEl>
                                      </p:cBhvr>
                                    </p:animEffect>
                                  </p:childTnLst>
                                </p:cTn>
                              </p:par>
                            </p:childTnLst>
                          </p:cTn>
                        </p:par>
                        <p:par>
                          <p:cTn id="199" fill="hold">
                            <p:stCondLst>
                              <p:cond delay="1000"/>
                            </p:stCondLst>
                            <p:childTnLst>
                              <p:par>
                                <p:cTn id="200" presetID="10" presetClass="entr" presetSubtype="0" fill="hold" grpId="0" nodeType="afterEffect">
                                  <p:stCondLst>
                                    <p:cond delay="0"/>
                                  </p:stCondLst>
                                  <p:childTnLst>
                                    <p:set>
                                      <p:cBhvr>
                                        <p:cTn id="201" dur="1" fill="hold">
                                          <p:stCondLst>
                                            <p:cond delay="0"/>
                                          </p:stCondLst>
                                        </p:cTn>
                                        <p:tgtEl>
                                          <p:spTgt spid="76"/>
                                        </p:tgtEl>
                                        <p:attrNameLst>
                                          <p:attrName>style.visibility</p:attrName>
                                        </p:attrNameLst>
                                      </p:cBhvr>
                                      <p:to>
                                        <p:strVal val="visible"/>
                                      </p:to>
                                    </p:set>
                                    <p:animEffect transition="in" filter="fade">
                                      <p:cBhvr>
                                        <p:cTn id="202" dur="500"/>
                                        <p:tgtEl>
                                          <p:spTgt spid="76"/>
                                        </p:tgtEl>
                                      </p:cBhvr>
                                    </p:animEffect>
                                  </p:childTnLst>
                                </p:cTn>
                              </p:par>
                            </p:childTnLst>
                          </p:cTn>
                        </p:par>
                        <p:par>
                          <p:cTn id="203" fill="hold">
                            <p:stCondLst>
                              <p:cond delay="1500"/>
                            </p:stCondLst>
                            <p:childTnLst>
                              <p:par>
                                <p:cTn id="204" presetID="10" presetClass="entr" presetSubtype="0" fill="hold" grpId="0" nodeType="afterEffect">
                                  <p:stCondLst>
                                    <p:cond delay="0"/>
                                  </p:stCondLst>
                                  <p:childTnLst>
                                    <p:set>
                                      <p:cBhvr>
                                        <p:cTn id="205" dur="1" fill="hold">
                                          <p:stCondLst>
                                            <p:cond delay="0"/>
                                          </p:stCondLst>
                                        </p:cTn>
                                        <p:tgtEl>
                                          <p:spTgt spid="77"/>
                                        </p:tgtEl>
                                        <p:attrNameLst>
                                          <p:attrName>style.visibility</p:attrName>
                                        </p:attrNameLst>
                                      </p:cBhvr>
                                      <p:to>
                                        <p:strVal val="visible"/>
                                      </p:to>
                                    </p:set>
                                    <p:animEffect transition="in" filter="fade">
                                      <p:cBhvr>
                                        <p:cTn id="206" dur="500"/>
                                        <p:tgtEl>
                                          <p:spTgt spid="77"/>
                                        </p:tgtEl>
                                      </p:cBhvr>
                                    </p:animEffect>
                                  </p:childTnLst>
                                </p:cTn>
                              </p:par>
                            </p:childTnLst>
                          </p:cTn>
                        </p:par>
                        <p:par>
                          <p:cTn id="207" fill="hold">
                            <p:stCondLst>
                              <p:cond delay="2000"/>
                            </p:stCondLst>
                            <p:childTnLst>
                              <p:par>
                                <p:cTn id="208" presetID="10" presetClass="entr" presetSubtype="0" fill="hold" grpId="0" nodeType="afterEffect">
                                  <p:stCondLst>
                                    <p:cond delay="0"/>
                                  </p:stCondLst>
                                  <p:childTnLst>
                                    <p:set>
                                      <p:cBhvr>
                                        <p:cTn id="209" dur="1" fill="hold">
                                          <p:stCondLst>
                                            <p:cond delay="0"/>
                                          </p:stCondLst>
                                        </p:cTn>
                                        <p:tgtEl>
                                          <p:spTgt spid="78"/>
                                        </p:tgtEl>
                                        <p:attrNameLst>
                                          <p:attrName>style.visibility</p:attrName>
                                        </p:attrNameLst>
                                      </p:cBhvr>
                                      <p:to>
                                        <p:strVal val="visible"/>
                                      </p:to>
                                    </p:set>
                                    <p:animEffect transition="in" filter="fade">
                                      <p:cBhvr>
                                        <p:cTn id="21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60" grpId="0" animBg="1"/>
      <p:bldP spid="61" grpId="0" animBg="1"/>
      <p:bldP spid="62" grpId="0" animBg="1"/>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7" name="Freeform 5"/>
          <p:cNvSpPr>
            <a:spLocks/>
          </p:cNvSpPr>
          <p:nvPr/>
        </p:nvSpPr>
        <p:spPr bwMode="auto">
          <a:xfrm>
            <a:off x="4208462" y="1614488"/>
            <a:ext cx="1770063" cy="1770063"/>
          </a:xfrm>
          <a:custGeom>
            <a:avLst/>
            <a:gdLst>
              <a:gd name="T0" fmla="*/ 2228 w 2230"/>
              <a:gd name="T1" fmla="*/ 1050 h 2229"/>
              <a:gd name="T2" fmla="*/ 2213 w 2230"/>
              <a:gd name="T3" fmla="*/ 923 h 2229"/>
              <a:gd name="T4" fmla="*/ 2183 w 2230"/>
              <a:gd name="T5" fmla="*/ 798 h 2229"/>
              <a:gd name="T6" fmla="*/ 2140 w 2230"/>
              <a:gd name="T7" fmla="*/ 677 h 2229"/>
              <a:gd name="T8" fmla="*/ 2083 w 2230"/>
              <a:gd name="T9" fmla="*/ 562 h 2229"/>
              <a:gd name="T10" fmla="*/ 2013 w 2230"/>
              <a:gd name="T11" fmla="*/ 454 h 2229"/>
              <a:gd name="T12" fmla="*/ 1931 w 2230"/>
              <a:gd name="T13" fmla="*/ 355 h 2229"/>
              <a:gd name="T14" fmla="*/ 1838 w 2230"/>
              <a:gd name="T15" fmla="*/ 266 h 2229"/>
              <a:gd name="T16" fmla="*/ 1737 w 2230"/>
              <a:gd name="T17" fmla="*/ 188 h 2229"/>
              <a:gd name="T18" fmla="*/ 1626 w 2230"/>
              <a:gd name="T19" fmla="*/ 124 h 2229"/>
              <a:gd name="T20" fmla="*/ 1508 w 2230"/>
              <a:gd name="T21" fmla="*/ 71 h 2229"/>
              <a:gd name="T22" fmla="*/ 1385 w 2230"/>
              <a:gd name="T23" fmla="*/ 33 h 2229"/>
              <a:gd name="T24" fmla="*/ 1258 w 2230"/>
              <a:gd name="T25" fmla="*/ 9 h 2229"/>
              <a:gd name="T26" fmla="*/ 1131 w 2230"/>
              <a:gd name="T27" fmla="*/ 0 h 2229"/>
              <a:gd name="T28" fmla="*/ 1003 w 2230"/>
              <a:gd name="T29" fmla="*/ 6 h 2229"/>
              <a:gd name="T30" fmla="*/ 876 w 2230"/>
              <a:gd name="T31" fmla="*/ 25 h 2229"/>
              <a:gd name="T32" fmla="*/ 752 w 2230"/>
              <a:gd name="T33" fmla="*/ 61 h 2229"/>
              <a:gd name="T34" fmla="*/ 634 w 2230"/>
              <a:gd name="T35" fmla="*/ 109 h 2229"/>
              <a:gd name="T36" fmla="*/ 520 w 2230"/>
              <a:gd name="T37" fmla="*/ 172 h 2229"/>
              <a:gd name="T38" fmla="*/ 416 w 2230"/>
              <a:gd name="T39" fmla="*/ 246 h 2229"/>
              <a:gd name="T40" fmla="*/ 321 w 2230"/>
              <a:gd name="T41" fmla="*/ 331 h 2229"/>
              <a:gd name="T42" fmla="*/ 236 w 2230"/>
              <a:gd name="T43" fmla="*/ 429 h 2229"/>
              <a:gd name="T44" fmla="*/ 163 w 2230"/>
              <a:gd name="T45" fmla="*/ 535 h 2229"/>
              <a:gd name="T46" fmla="*/ 103 w 2230"/>
              <a:gd name="T47" fmla="*/ 647 h 2229"/>
              <a:gd name="T48" fmla="*/ 55 w 2230"/>
              <a:gd name="T49" fmla="*/ 766 h 2229"/>
              <a:gd name="T50" fmla="*/ 23 w 2230"/>
              <a:gd name="T51" fmla="*/ 892 h 2229"/>
              <a:gd name="T52" fmla="*/ 5 w 2230"/>
              <a:gd name="T53" fmla="*/ 1019 h 2229"/>
              <a:gd name="T54" fmla="*/ 0 w 2230"/>
              <a:gd name="T55" fmla="*/ 1146 h 2229"/>
              <a:gd name="T56" fmla="*/ 12 w 2230"/>
              <a:gd name="T57" fmla="*/ 1274 h 2229"/>
              <a:gd name="T58" fmla="*/ 38 w 2230"/>
              <a:gd name="T59" fmla="*/ 1400 h 2229"/>
              <a:gd name="T60" fmla="*/ 78 w 2230"/>
              <a:gd name="T61" fmla="*/ 1522 h 2229"/>
              <a:gd name="T62" fmla="*/ 132 w 2230"/>
              <a:gd name="T63" fmla="*/ 1639 h 2229"/>
              <a:gd name="T64" fmla="*/ 199 w 2230"/>
              <a:gd name="T65" fmla="*/ 1748 h 2229"/>
              <a:gd name="T66" fmla="*/ 277 w 2230"/>
              <a:gd name="T67" fmla="*/ 1850 h 2229"/>
              <a:gd name="T68" fmla="*/ 368 w 2230"/>
              <a:gd name="T69" fmla="*/ 1941 h 2229"/>
              <a:gd name="T70" fmla="*/ 468 w 2230"/>
              <a:gd name="T71" fmla="*/ 2021 h 2229"/>
              <a:gd name="T72" fmla="*/ 575 w 2230"/>
              <a:gd name="T73" fmla="*/ 2090 h 2229"/>
              <a:gd name="T74" fmla="*/ 692 w 2230"/>
              <a:gd name="T75" fmla="*/ 2145 h 2229"/>
              <a:gd name="T76" fmla="*/ 813 w 2230"/>
              <a:gd name="T77" fmla="*/ 2187 h 2229"/>
              <a:gd name="T78" fmla="*/ 939 w 2230"/>
              <a:gd name="T79" fmla="*/ 2216 h 2229"/>
              <a:gd name="T80" fmla="*/ 1067 w 2230"/>
              <a:gd name="T81" fmla="*/ 2228 h 2229"/>
              <a:gd name="T82" fmla="*/ 1196 w 2230"/>
              <a:gd name="T83" fmla="*/ 2226 h 2229"/>
              <a:gd name="T84" fmla="*/ 1323 w 2230"/>
              <a:gd name="T85" fmla="*/ 2210 h 2229"/>
              <a:gd name="T86" fmla="*/ 1447 w 2230"/>
              <a:gd name="T87" fmla="*/ 2178 h 2229"/>
              <a:gd name="T88" fmla="*/ 1568 w 2230"/>
              <a:gd name="T89" fmla="*/ 2134 h 2229"/>
              <a:gd name="T90" fmla="*/ 1681 w 2230"/>
              <a:gd name="T91" fmla="*/ 2074 h 2229"/>
              <a:gd name="T92" fmla="*/ 1789 w 2230"/>
              <a:gd name="T93" fmla="*/ 2004 h 2229"/>
              <a:gd name="T94" fmla="*/ 1886 w 2230"/>
              <a:gd name="T95" fmla="*/ 1920 h 2229"/>
              <a:gd name="T96" fmla="*/ 1974 w 2230"/>
              <a:gd name="T97" fmla="*/ 1826 h 2229"/>
              <a:gd name="T98" fmla="*/ 2049 w 2230"/>
              <a:gd name="T99" fmla="*/ 1723 h 2229"/>
              <a:gd name="T100" fmla="*/ 2113 w 2230"/>
              <a:gd name="T101" fmla="*/ 1611 h 2229"/>
              <a:gd name="T102" fmla="*/ 2164 w 2230"/>
              <a:gd name="T103" fmla="*/ 1492 h 2229"/>
              <a:gd name="T104" fmla="*/ 2200 w 2230"/>
              <a:gd name="T105" fmla="*/ 1368 h 2229"/>
              <a:gd name="T106" fmla="*/ 2222 w 2230"/>
              <a:gd name="T107" fmla="*/ 1243 h 2229"/>
              <a:gd name="T108" fmla="*/ 2230 w 2230"/>
              <a:gd name="T109" fmla="*/ 1114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30" h="2229">
                <a:moveTo>
                  <a:pt x="2230" y="1114"/>
                </a:moveTo>
                <a:lnTo>
                  <a:pt x="2228" y="1050"/>
                </a:lnTo>
                <a:lnTo>
                  <a:pt x="2222" y="986"/>
                </a:lnTo>
                <a:lnTo>
                  <a:pt x="2213" y="923"/>
                </a:lnTo>
                <a:lnTo>
                  <a:pt x="2200" y="860"/>
                </a:lnTo>
                <a:lnTo>
                  <a:pt x="2183" y="798"/>
                </a:lnTo>
                <a:lnTo>
                  <a:pt x="2164" y="736"/>
                </a:lnTo>
                <a:lnTo>
                  <a:pt x="2140" y="677"/>
                </a:lnTo>
                <a:lnTo>
                  <a:pt x="2113" y="618"/>
                </a:lnTo>
                <a:lnTo>
                  <a:pt x="2083" y="562"/>
                </a:lnTo>
                <a:lnTo>
                  <a:pt x="2049" y="506"/>
                </a:lnTo>
                <a:lnTo>
                  <a:pt x="2013" y="454"/>
                </a:lnTo>
                <a:lnTo>
                  <a:pt x="1974" y="403"/>
                </a:lnTo>
                <a:lnTo>
                  <a:pt x="1931" y="355"/>
                </a:lnTo>
                <a:lnTo>
                  <a:pt x="1886" y="309"/>
                </a:lnTo>
                <a:lnTo>
                  <a:pt x="1838" y="266"/>
                </a:lnTo>
                <a:lnTo>
                  <a:pt x="1789" y="225"/>
                </a:lnTo>
                <a:lnTo>
                  <a:pt x="1737" y="188"/>
                </a:lnTo>
                <a:lnTo>
                  <a:pt x="1681" y="155"/>
                </a:lnTo>
                <a:lnTo>
                  <a:pt x="1626" y="124"/>
                </a:lnTo>
                <a:lnTo>
                  <a:pt x="1568" y="95"/>
                </a:lnTo>
                <a:lnTo>
                  <a:pt x="1508" y="71"/>
                </a:lnTo>
                <a:lnTo>
                  <a:pt x="1447" y="51"/>
                </a:lnTo>
                <a:lnTo>
                  <a:pt x="1385" y="33"/>
                </a:lnTo>
                <a:lnTo>
                  <a:pt x="1323" y="19"/>
                </a:lnTo>
                <a:lnTo>
                  <a:pt x="1258" y="9"/>
                </a:lnTo>
                <a:lnTo>
                  <a:pt x="1196" y="3"/>
                </a:lnTo>
                <a:lnTo>
                  <a:pt x="1131" y="0"/>
                </a:lnTo>
                <a:lnTo>
                  <a:pt x="1067" y="1"/>
                </a:lnTo>
                <a:lnTo>
                  <a:pt x="1003" y="6"/>
                </a:lnTo>
                <a:lnTo>
                  <a:pt x="939" y="13"/>
                </a:lnTo>
                <a:lnTo>
                  <a:pt x="876" y="25"/>
                </a:lnTo>
                <a:lnTo>
                  <a:pt x="813" y="42"/>
                </a:lnTo>
                <a:lnTo>
                  <a:pt x="752" y="61"/>
                </a:lnTo>
                <a:lnTo>
                  <a:pt x="692" y="83"/>
                </a:lnTo>
                <a:lnTo>
                  <a:pt x="634" y="109"/>
                </a:lnTo>
                <a:lnTo>
                  <a:pt x="575" y="139"/>
                </a:lnTo>
                <a:lnTo>
                  <a:pt x="520" y="172"/>
                </a:lnTo>
                <a:lnTo>
                  <a:pt x="468" y="207"/>
                </a:lnTo>
                <a:lnTo>
                  <a:pt x="416" y="246"/>
                </a:lnTo>
                <a:lnTo>
                  <a:pt x="368" y="288"/>
                </a:lnTo>
                <a:lnTo>
                  <a:pt x="321" y="331"/>
                </a:lnTo>
                <a:lnTo>
                  <a:pt x="277" y="379"/>
                </a:lnTo>
                <a:lnTo>
                  <a:pt x="236" y="429"/>
                </a:lnTo>
                <a:lnTo>
                  <a:pt x="199" y="481"/>
                </a:lnTo>
                <a:lnTo>
                  <a:pt x="163" y="535"/>
                </a:lnTo>
                <a:lnTo>
                  <a:pt x="132" y="590"/>
                </a:lnTo>
                <a:lnTo>
                  <a:pt x="103" y="647"/>
                </a:lnTo>
                <a:lnTo>
                  <a:pt x="78" y="707"/>
                </a:lnTo>
                <a:lnTo>
                  <a:pt x="55" y="766"/>
                </a:lnTo>
                <a:lnTo>
                  <a:pt x="38" y="829"/>
                </a:lnTo>
                <a:lnTo>
                  <a:pt x="23" y="892"/>
                </a:lnTo>
                <a:lnTo>
                  <a:pt x="12" y="955"/>
                </a:lnTo>
                <a:lnTo>
                  <a:pt x="5" y="1019"/>
                </a:lnTo>
                <a:lnTo>
                  <a:pt x="0" y="1083"/>
                </a:lnTo>
                <a:lnTo>
                  <a:pt x="0" y="1146"/>
                </a:lnTo>
                <a:lnTo>
                  <a:pt x="5" y="1210"/>
                </a:lnTo>
                <a:lnTo>
                  <a:pt x="12" y="1274"/>
                </a:lnTo>
                <a:lnTo>
                  <a:pt x="23" y="1337"/>
                </a:lnTo>
                <a:lnTo>
                  <a:pt x="38" y="1400"/>
                </a:lnTo>
                <a:lnTo>
                  <a:pt x="55" y="1463"/>
                </a:lnTo>
                <a:lnTo>
                  <a:pt x="78" y="1522"/>
                </a:lnTo>
                <a:lnTo>
                  <a:pt x="103" y="1582"/>
                </a:lnTo>
                <a:lnTo>
                  <a:pt x="132" y="1639"/>
                </a:lnTo>
                <a:lnTo>
                  <a:pt x="163" y="1694"/>
                </a:lnTo>
                <a:lnTo>
                  <a:pt x="199" y="1748"/>
                </a:lnTo>
                <a:lnTo>
                  <a:pt x="236" y="1800"/>
                </a:lnTo>
                <a:lnTo>
                  <a:pt x="277" y="1850"/>
                </a:lnTo>
                <a:lnTo>
                  <a:pt x="321" y="1897"/>
                </a:lnTo>
                <a:lnTo>
                  <a:pt x="368" y="1941"/>
                </a:lnTo>
                <a:lnTo>
                  <a:pt x="416" y="1983"/>
                </a:lnTo>
                <a:lnTo>
                  <a:pt x="468" y="2021"/>
                </a:lnTo>
                <a:lnTo>
                  <a:pt x="520" y="2057"/>
                </a:lnTo>
                <a:lnTo>
                  <a:pt x="575" y="2090"/>
                </a:lnTo>
                <a:lnTo>
                  <a:pt x="634" y="2120"/>
                </a:lnTo>
                <a:lnTo>
                  <a:pt x="692" y="2145"/>
                </a:lnTo>
                <a:lnTo>
                  <a:pt x="752" y="2168"/>
                </a:lnTo>
                <a:lnTo>
                  <a:pt x="813" y="2187"/>
                </a:lnTo>
                <a:lnTo>
                  <a:pt x="876" y="2204"/>
                </a:lnTo>
                <a:lnTo>
                  <a:pt x="939" y="2216"/>
                </a:lnTo>
                <a:lnTo>
                  <a:pt x="1003" y="2223"/>
                </a:lnTo>
                <a:lnTo>
                  <a:pt x="1067" y="2228"/>
                </a:lnTo>
                <a:lnTo>
                  <a:pt x="1131" y="2229"/>
                </a:lnTo>
                <a:lnTo>
                  <a:pt x="1196" y="2226"/>
                </a:lnTo>
                <a:lnTo>
                  <a:pt x="1258" y="2220"/>
                </a:lnTo>
                <a:lnTo>
                  <a:pt x="1323" y="2210"/>
                </a:lnTo>
                <a:lnTo>
                  <a:pt x="1385" y="2196"/>
                </a:lnTo>
                <a:lnTo>
                  <a:pt x="1447" y="2178"/>
                </a:lnTo>
                <a:lnTo>
                  <a:pt x="1508" y="2157"/>
                </a:lnTo>
                <a:lnTo>
                  <a:pt x="1568" y="2134"/>
                </a:lnTo>
                <a:lnTo>
                  <a:pt x="1626" y="2105"/>
                </a:lnTo>
                <a:lnTo>
                  <a:pt x="1681" y="2074"/>
                </a:lnTo>
                <a:lnTo>
                  <a:pt x="1737" y="2041"/>
                </a:lnTo>
                <a:lnTo>
                  <a:pt x="1789" y="2004"/>
                </a:lnTo>
                <a:lnTo>
                  <a:pt x="1838" y="1963"/>
                </a:lnTo>
                <a:lnTo>
                  <a:pt x="1886" y="1920"/>
                </a:lnTo>
                <a:lnTo>
                  <a:pt x="1931" y="1874"/>
                </a:lnTo>
                <a:lnTo>
                  <a:pt x="1974" y="1826"/>
                </a:lnTo>
                <a:lnTo>
                  <a:pt x="2013" y="1775"/>
                </a:lnTo>
                <a:lnTo>
                  <a:pt x="2049" y="1723"/>
                </a:lnTo>
                <a:lnTo>
                  <a:pt x="2083" y="1667"/>
                </a:lnTo>
                <a:lnTo>
                  <a:pt x="2113" y="1611"/>
                </a:lnTo>
                <a:lnTo>
                  <a:pt x="2140" y="1552"/>
                </a:lnTo>
                <a:lnTo>
                  <a:pt x="2164" y="1492"/>
                </a:lnTo>
                <a:lnTo>
                  <a:pt x="2183" y="1431"/>
                </a:lnTo>
                <a:lnTo>
                  <a:pt x="2200" y="1368"/>
                </a:lnTo>
                <a:lnTo>
                  <a:pt x="2213" y="1306"/>
                </a:lnTo>
                <a:lnTo>
                  <a:pt x="2222" y="1243"/>
                </a:lnTo>
                <a:lnTo>
                  <a:pt x="2228" y="1179"/>
                </a:lnTo>
                <a:lnTo>
                  <a:pt x="2230" y="111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3576637" y="2498725"/>
            <a:ext cx="2878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3576637" y="3916363"/>
            <a:ext cx="4859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3576637" y="4411663"/>
            <a:ext cx="48593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V="1">
            <a:off x="5092700" y="1352550"/>
            <a:ext cx="0" cy="2387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V="1">
            <a:off x="4327525" y="2057400"/>
            <a:ext cx="1531938" cy="885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4651375" y="1731963"/>
            <a:ext cx="884238" cy="1535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H="1" flipV="1">
            <a:off x="4327525" y="2057400"/>
            <a:ext cx="1531938" cy="885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H="1" flipV="1">
            <a:off x="4651375" y="1731963"/>
            <a:ext cx="884238" cy="1535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a:off x="4208462" y="2498725"/>
            <a:ext cx="0" cy="1912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a:off x="4327525" y="2057400"/>
            <a:ext cx="0" cy="2354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a:off x="4651375" y="1731963"/>
            <a:ext cx="0" cy="2679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5092700" y="3740150"/>
            <a:ext cx="0" cy="671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5978525" y="2498725"/>
            <a:ext cx="0" cy="1912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a:off x="5859462" y="2057400"/>
            <a:ext cx="0" cy="2354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a:off x="5535612" y="1731963"/>
            <a:ext cx="0" cy="2679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a:off x="4208462" y="4411663"/>
            <a:ext cx="1770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a:off x="5092700" y="3384550"/>
            <a:ext cx="33432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a:off x="4651375" y="3267075"/>
            <a:ext cx="37846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4327525" y="2943225"/>
            <a:ext cx="4108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5092700" y="1625600"/>
            <a:ext cx="33432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4651375" y="1743075"/>
            <a:ext cx="37846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a:off x="4327525" y="2066925"/>
            <a:ext cx="4108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a:off x="6454775" y="2498725"/>
            <a:ext cx="1981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a:off x="6570662" y="4411663"/>
            <a:ext cx="1530350" cy="1533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a:off x="6570662" y="4411663"/>
            <a:ext cx="82550"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a:off x="6653212" y="4495800"/>
            <a:ext cx="230188" cy="230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a:off x="6883400" y="4725988"/>
            <a:ext cx="311150" cy="314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a:off x="7194550" y="5040313"/>
            <a:ext cx="314325" cy="312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a:off x="7508875" y="5353050"/>
            <a:ext cx="228600" cy="228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a:off x="7737475" y="5581650"/>
            <a:ext cx="84138"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flipV="1">
            <a:off x="6570662" y="2498725"/>
            <a:ext cx="0" cy="1912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flipV="1">
            <a:off x="6653212" y="2066925"/>
            <a:ext cx="0" cy="2428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flipV="1">
            <a:off x="6883400" y="1743075"/>
            <a:ext cx="0" cy="2982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flipV="1">
            <a:off x="7194550" y="1625600"/>
            <a:ext cx="0" cy="3414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0"/>
          <p:cNvSpPr>
            <a:spLocks noChangeShapeType="1"/>
          </p:cNvSpPr>
          <p:nvPr/>
        </p:nvSpPr>
        <p:spPr bwMode="auto">
          <a:xfrm flipV="1">
            <a:off x="7508875" y="1743075"/>
            <a:ext cx="0" cy="3609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1"/>
          <p:cNvSpPr>
            <a:spLocks noChangeShapeType="1"/>
          </p:cNvSpPr>
          <p:nvPr/>
        </p:nvSpPr>
        <p:spPr bwMode="auto">
          <a:xfrm flipV="1">
            <a:off x="7737475" y="2066925"/>
            <a:ext cx="0" cy="3514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flipV="1">
            <a:off x="7821612" y="2498725"/>
            <a:ext cx="0" cy="3167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p:cNvSpPr>
          <p:nvPr/>
        </p:nvSpPr>
        <p:spPr bwMode="auto">
          <a:xfrm>
            <a:off x="6570662" y="1625600"/>
            <a:ext cx="1250950" cy="1758950"/>
          </a:xfrm>
          <a:custGeom>
            <a:avLst/>
            <a:gdLst>
              <a:gd name="T0" fmla="*/ 21 w 1577"/>
              <a:gd name="T1" fmla="*/ 1288 h 2218"/>
              <a:gd name="T2" fmla="*/ 42 w 1577"/>
              <a:gd name="T3" fmla="*/ 1426 h 2218"/>
              <a:gd name="T4" fmla="*/ 74 w 1577"/>
              <a:gd name="T5" fmla="*/ 1560 h 2218"/>
              <a:gd name="T6" fmla="*/ 118 w 1577"/>
              <a:gd name="T7" fmla="*/ 1692 h 2218"/>
              <a:gd name="T8" fmla="*/ 180 w 1577"/>
              <a:gd name="T9" fmla="*/ 1817 h 2218"/>
              <a:gd name="T10" fmla="*/ 219 w 1577"/>
              <a:gd name="T11" fmla="*/ 1877 h 2218"/>
              <a:gd name="T12" fmla="*/ 259 w 1577"/>
              <a:gd name="T13" fmla="*/ 1934 h 2218"/>
              <a:gd name="T14" fmla="*/ 305 w 1577"/>
              <a:gd name="T15" fmla="*/ 1988 h 2218"/>
              <a:gd name="T16" fmla="*/ 356 w 1577"/>
              <a:gd name="T17" fmla="*/ 2037 h 2218"/>
              <a:gd name="T18" fmla="*/ 411 w 1577"/>
              <a:gd name="T19" fmla="*/ 2082 h 2218"/>
              <a:gd name="T20" fmla="*/ 471 w 1577"/>
              <a:gd name="T21" fmla="*/ 2122 h 2218"/>
              <a:gd name="T22" fmla="*/ 534 w 1577"/>
              <a:gd name="T23" fmla="*/ 2155 h 2218"/>
              <a:gd name="T24" fmla="*/ 598 w 1577"/>
              <a:gd name="T25" fmla="*/ 2183 h 2218"/>
              <a:gd name="T26" fmla="*/ 667 w 1577"/>
              <a:gd name="T27" fmla="*/ 2203 h 2218"/>
              <a:gd name="T28" fmla="*/ 736 w 1577"/>
              <a:gd name="T29" fmla="*/ 2215 h 2218"/>
              <a:gd name="T30" fmla="*/ 804 w 1577"/>
              <a:gd name="T31" fmla="*/ 2218 h 2218"/>
              <a:gd name="T32" fmla="*/ 875 w 1577"/>
              <a:gd name="T33" fmla="*/ 2210 h 2218"/>
              <a:gd name="T34" fmla="*/ 943 w 1577"/>
              <a:gd name="T35" fmla="*/ 2195 h 2218"/>
              <a:gd name="T36" fmla="*/ 1009 w 1577"/>
              <a:gd name="T37" fmla="*/ 2171 h 2218"/>
              <a:gd name="T38" fmla="*/ 1073 w 1577"/>
              <a:gd name="T39" fmla="*/ 2140 h 2218"/>
              <a:gd name="T40" fmla="*/ 1135 w 1577"/>
              <a:gd name="T41" fmla="*/ 2103 h 2218"/>
              <a:gd name="T42" fmla="*/ 1191 w 1577"/>
              <a:gd name="T43" fmla="*/ 2061 h 2218"/>
              <a:gd name="T44" fmla="*/ 1244 w 1577"/>
              <a:gd name="T45" fmla="*/ 2013 h 2218"/>
              <a:gd name="T46" fmla="*/ 1292 w 1577"/>
              <a:gd name="T47" fmla="*/ 1962 h 2218"/>
              <a:gd name="T48" fmla="*/ 1335 w 1577"/>
              <a:gd name="T49" fmla="*/ 1907 h 2218"/>
              <a:gd name="T50" fmla="*/ 1387 w 1577"/>
              <a:gd name="T51" fmla="*/ 1829 h 2218"/>
              <a:gd name="T52" fmla="*/ 1451 w 1577"/>
              <a:gd name="T53" fmla="*/ 1705 h 2218"/>
              <a:gd name="T54" fmla="*/ 1502 w 1577"/>
              <a:gd name="T55" fmla="*/ 1574 h 2218"/>
              <a:gd name="T56" fmla="*/ 1540 w 1577"/>
              <a:gd name="T57" fmla="*/ 1439 h 2218"/>
              <a:gd name="T58" fmla="*/ 1565 w 1577"/>
              <a:gd name="T59" fmla="*/ 1302 h 2218"/>
              <a:gd name="T60" fmla="*/ 1576 w 1577"/>
              <a:gd name="T61" fmla="*/ 1161 h 2218"/>
              <a:gd name="T62" fmla="*/ 1574 w 1577"/>
              <a:gd name="T63" fmla="*/ 1022 h 2218"/>
              <a:gd name="T64" fmla="*/ 1561 w 1577"/>
              <a:gd name="T65" fmla="*/ 883 h 2218"/>
              <a:gd name="T66" fmla="*/ 1532 w 1577"/>
              <a:gd name="T67" fmla="*/ 746 h 2218"/>
              <a:gd name="T68" fmla="*/ 1492 w 1577"/>
              <a:gd name="T69" fmla="*/ 613 h 2218"/>
              <a:gd name="T70" fmla="*/ 1438 w 1577"/>
              <a:gd name="T71" fmla="*/ 483 h 2218"/>
              <a:gd name="T72" fmla="*/ 1369 w 1577"/>
              <a:gd name="T73" fmla="*/ 360 h 2218"/>
              <a:gd name="T74" fmla="*/ 1330 w 1577"/>
              <a:gd name="T75" fmla="*/ 302 h 2218"/>
              <a:gd name="T76" fmla="*/ 1286 w 1577"/>
              <a:gd name="T77" fmla="*/ 248 h 2218"/>
              <a:gd name="T78" fmla="*/ 1238 w 1577"/>
              <a:gd name="T79" fmla="*/ 197 h 2218"/>
              <a:gd name="T80" fmla="*/ 1184 w 1577"/>
              <a:gd name="T81" fmla="*/ 150 h 2218"/>
              <a:gd name="T82" fmla="*/ 1127 w 1577"/>
              <a:gd name="T83" fmla="*/ 109 h 2218"/>
              <a:gd name="T84" fmla="*/ 1064 w 1577"/>
              <a:gd name="T85" fmla="*/ 72 h 2218"/>
              <a:gd name="T86" fmla="*/ 1000 w 1577"/>
              <a:gd name="T87" fmla="*/ 42 h 2218"/>
              <a:gd name="T88" fmla="*/ 933 w 1577"/>
              <a:gd name="T89" fmla="*/ 20 h 2218"/>
              <a:gd name="T90" fmla="*/ 864 w 1577"/>
              <a:gd name="T91" fmla="*/ 5 h 2218"/>
              <a:gd name="T92" fmla="*/ 795 w 1577"/>
              <a:gd name="T93" fmla="*/ 0 h 2218"/>
              <a:gd name="T94" fmla="*/ 725 w 1577"/>
              <a:gd name="T95" fmla="*/ 3 h 2218"/>
              <a:gd name="T96" fmla="*/ 656 w 1577"/>
              <a:gd name="T97" fmla="*/ 17 h 2218"/>
              <a:gd name="T98" fmla="*/ 589 w 1577"/>
              <a:gd name="T99" fmla="*/ 38 h 2218"/>
              <a:gd name="T100" fmla="*/ 525 w 1577"/>
              <a:gd name="T101" fmla="*/ 66 h 2218"/>
              <a:gd name="T102" fmla="*/ 462 w 1577"/>
              <a:gd name="T103" fmla="*/ 100 h 2218"/>
              <a:gd name="T104" fmla="*/ 404 w 1577"/>
              <a:gd name="T105" fmla="*/ 142 h 2218"/>
              <a:gd name="T106" fmla="*/ 349 w 1577"/>
              <a:gd name="T107" fmla="*/ 187 h 2218"/>
              <a:gd name="T108" fmla="*/ 299 w 1577"/>
              <a:gd name="T109" fmla="*/ 238 h 2218"/>
              <a:gd name="T110" fmla="*/ 254 w 1577"/>
              <a:gd name="T111" fmla="*/ 292 h 2218"/>
              <a:gd name="T112" fmla="*/ 213 w 1577"/>
              <a:gd name="T113" fmla="*/ 348 h 2218"/>
              <a:gd name="T114" fmla="*/ 165 w 1577"/>
              <a:gd name="T115" fmla="*/ 429 h 2218"/>
              <a:gd name="T116" fmla="*/ 107 w 1577"/>
              <a:gd name="T117" fmla="*/ 556 h 2218"/>
              <a:gd name="T118" fmla="*/ 65 w 1577"/>
              <a:gd name="T119" fmla="*/ 688 h 2218"/>
              <a:gd name="T120" fmla="*/ 36 w 1577"/>
              <a:gd name="T121" fmla="*/ 824 h 2218"/>
              <a:gd name="T122" fmla="*/ 11 w 1577"/>
              <a:gd name="T123" fmla="*/ 1009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77" h="2218">
                <a:moveTo>
                  <a:pt x="0" y="1101"/>
                </a:moveTo>
                <a:lnTo>
                  <a:pt x="9" y="1194"/>
                </a:lnTo>
                <a:lnTo>
                  <a:pt x="21" y="1288"/>
                </a:lnTo>
                <a:lnTo>
                  <a:pt x="27" y="1333"/>
                </a:lnTo>
                <a:lnTo>
                  <a:pt x="35" y="1379"/>
                </a:lnTo>
                <a:lnTo>
                  <a:pt x="42" y="1426"/>
                </a:lnTo>
                <a:lnTo>
                  <a:pt x="51" y="1471"/>
                </a:lnTo>
                <a:lnTo>
                  <a:pt x="62" y="1515"/>
                </a:lnTo>
                <a:lnTo>
                  <a:pt x="74" y="1560"/>
                </a:lnTo>
                <a:lnTo>
                  <a:pt x="87" y="1605"/>
                </a:lnTo>
                <a:lnTo>
                  <a:pt x="102" y="1648"/>
                </a:lnTo>
                <a:lnTo>
                  <a:pt x="118" y="1692"/>
                </a:lnTo>
                <a:lnTo>
                  <a:pt x="138" y="1735"/>
                </a:lnTo>
                <a:lnTo>
                  <a:pt x="157" y="1777"/>
                </a:lnTo>
                <a:lnTo>
                  <a:pt x="180" y="1817"/>
                </a:lnTo>
                <a:lnTo>
                  <a:pt x="192" y="1838"/>
                </a:lnTo>
                <a:lnTo>
                  <a:pt x="205" y="1858"/>
                </a:lnTo>
                <a:lnTo>
                  <a:pt x="219" y="1877"/>
                </a:lnTo>
                <a:lnTo>
                  <a:pt x="232" y="1896"/>
                </a:lnTo>
                <a:lnTo>
                  <a:pt x="246" y="1916"/>
                </a:lnTo>
                <a:lnTo>
                  <a:pt x="259" y="1934"/>
                </a:lnTo>
                <a:lnTo>
                  <a:pt x="274" y="1952"/>
                </a:lnTo>
                <a:lnTo>
                  <a:pt x="290" y="1970"/>
                </a:lnTo>
                <a:lnTo>
                  <a:pt x="305" y="1988"/>
                </a:lnTo>
                <a:lnTo>
                  <a:pt x="322" y="2004"/>
                </a:lnTo>
                <a:lnTo>
                  <a:pt x="340" y="2020"/>
                </a:lnTo>
                <a:lnTo>
                  <a:pt x="356" y="2037"/>
                </a:lnTo>
                <a:lnTo>
                  <a:pt x="374" y="2052"/>
                </a:lnTo>
                <a:lnTo>
                  <a:pt x="392" y="2067"/>
                </a:lnTo>
                <a:lnTo>
                  <a:pt x="411" y="2082"/>
                </a:lnTo>
                <a:lnTo>
                  <a:pt x="431" y="2095"/>
                </a:lnTo>
                <a:lnTo>
                  <a:pt x="450" y="2109"/>
                </a:lnTo>
                <a:lnTo>
                  <a:pt x="471" y="2122"/>
                </a:lnTo>
                <a:lnTo>
                  <a:pt x="491" y="2134"/>
                </a:lnTo>
                <a:lnTo>
                  <a:pt x="512" y="2144"/>
                </a:lnTo>
                <a:lnTo>
                  <a:pt x="534" y="2155"/>
                </a:lnTo>
                <a:lnTo>
                  <a:pt x="555" y="2165"/>
                </a:lnTo>
                <a:lnTo>
                  <a:pt x="577" y="2174"/>
                </a:lnTo>
                <a:lnTo>
                  <a:pt x="598" y="2183"/>
                </a:lnTo>
                <a:lnTo>
                  <a:pt x="621" y="2191"/>
                </a:lnTo>
                <a:lnTo>
                  <a:pt x="643" y="2197"/>
                </a:lnTo>
                <a:lnTo>
                  <a:pt x="667" y="2203"/>
                </a:lnTo>
                <a:lnTo>
                  <a:pt x="689" y="2209"/>
                </a:lnTo>
                <a:lnTo>
                  <a:pt x="712" y="2212"/>
                </a:lnTo>
                <a:lnTo>
                  <a:pt x="736" y="2215"/>
                </a:lnTo>
                <a:lnTo>
                  <a:pt x="758" y="2216"/>
                </a:lnTo>
                <a:lnTo>
                  <a:pt x="782" y="2218"/>
                </a:lnTo>
                <a:lnTo>
                  <a:pt x="804" y="2218"/>
                </a:lnTo>
                <a:lnTo>
                  <a:pt x="828" y="2216"/>
                </a:lnTo>
                <a:lnTo>
                  <a:pt x="851" y="2213"/>
                </a:lnTo>
                <a:lnTo>
                  <a:pt x="875" y="2210"/>
                </a:lnTo>
                <a:lnTo>
                  <a:pt x="897" y="2206"/>
                </a:lnTo>
                <a:lnTo>
                  <a:pt x="919" y="2201"/>
                </a:lnTo>
                <a:lnTo>
                  <a:pt x="943" y="2195"/>
                </a:lnTo>
                <a:lnTo>
                  <a:pt x="966" y="2188"/>
                </a:lnTo>
                <a:lnTo>
                  <a:pt x="987" y="2180"/>
                </a:lnTo>
                <a:lnTo>
                  <a:pt x="1009" y="2171"/>
                </a:lnTo>
                <a:lnTo>
                  <a:pt x="1032" y="2161"/>
                </a:lnTo>
                <a:lnTo>
                  <a:pt x="1052" y="2152"/>
                </a:lnTo>
                <a:lnTo>
                  <a:pt x="1073" y="2140"/>
                </a:lnTo>
                <a:lnTo>
                  <a:pt x="1094" y="2128"/>
                </a:lnTo>
                <a:lnTo>
                  <a:pt x="1115" y="2116"/>
                </a:lnTo>
                <a:lnTo>
                  <a:pt x="1135" y="2103"/>
                </a:lnTo>
                <a:lnTo>
                  <a:pt x="1154" y="2089"/>
                </a:lnTo>
                <a:lnTo>
                  <a:pt x="1174" y="2076"/>
                </a:lnTo>
                <a:lnTo>
                  <a:pt x="1191" y="2061"/>
                </a:lnTo>
                <a:lnTo>
                  <a:pt x="1209" y="2046"/>
                </a:lnTo>
                <a:lnTo>
                  <a:pt x="1227" y="2029"/>
                </a:lnTo>
                <a:lnTo>
                  <a:pt x="1244" y="2013"/>
                </a:lnTo>
                <a:lnTo>
                  <a:pt x="1260" y="1996"/>
                </a:lnTo>
                <a:lnTo>
                  <a:pt x="1277" y="1980"/>
                </a:lnTo>
                <a:lnTo>
                  <a:pt x="1292" y="1962"/>
                </a:lnTo>
                <a:lnTo>
                  <a:pt x="1307" y="1944"/>
                </a:lnTo>
                <a:lnTo>
                  <a:pt x="1321" y="1926"/>
                </a:lnTo>
                <a:lnTo>
                  <a:pt x="1335" y="1907"/>
                </a:lnTo>
                <a:lnTo>
                  <a:pt x="1348" y="1889"/>
                </a:lnTo>
                <a:lnTo>
                  <a:pt x="1362" y="1869"/>
                </a:lnTo>
                <a:lnTo>
                  <a:pt x="1387" y="1829"/>
                </a:lnTo>
                <a:lnTo>
                  <a:pt x="1411" y="1789"/>
                </a:lnTo>
                <a:lnTo>
                  <a:pt x="1432" y="1747"/>
                </a:lnTo>
                <a:lnTo>
                  <a:pt x="1451" y="1705"/>
                </a:lnTo>
                <a:lnTo>
                  <a:pt x="1471" y="1662"/>
                </a:lnTo>
                <a:lnTo>
                  <a:pt x="1487" y="1618"/>
                </a:lnTo>
                <a:lnTo>
                  <a:pt x="1502" y="1574"/>
                </a:lnTo>
                <a:lnTo>
                  <a:pt x="1517" y="1529"/>
                </a:lnTo>
                <a:lnTo>
                  <a:pt x="1529" y="1484"/>
                </a:lnTo>
                <a:lnTo>
                  <a:pt x="1540" y="1439"/>
                </a:lnTo>
                <a:lnTo>
                  <a:pt x="1550" y="1393"/>
                </a:lnTo>
                <a:lnTo>
                  <a:pt x="1558" y="1346"/>
                </a:lnTo>
                <a:lnTo>
                  <a:pt x="1565" y="1302"/>
                </a:lnTo>
                <a:lnTo>
                  <a:pt x="1570" y="1255"/>
                </a:lnTo>
                <a:lnTo>
                  <a:pt x="1574" y="1209"/>
                </a:lnTo>
                <a:lnTo>
                  <a:pt x="1576" y="1161"/>
                </a:lnTo>
                <a:lnTo>
                  <a:pt x="1577" y="1115"/>
                </a:lnTo>
                <a:lnTo>
                  <a:pt x="1576" y="1069"/>
                </a:lnTo>
                <a:lnTo>
                  <a:pt x="1574" y="1022"/>
                </a:lnTo>
                <a:lnTo>
                  <a:pt x="1571" y="976"/>
                </a:lnTo>
                <a:lnTo>
                  <a:pt x="1567" y="930"/>
                </a:lnTo>
                <a:lnTo>
                  <a:pt x="1561" y="883"/>
                </a:lnTo>
                <a:lnTo>
                  <a:pt x="1552" y="837"/>
                </a:lnTo>
                <a:lnTo>
                  <a:pt x="1543" y="792"/>
                </a:lnTo>
                <a:lnTo>
                  <a:pt x="1532" y="746"/>
                </a:lnTo>
                <a:lnTo>
                  <a:pt x="1520" y="701"/>
                </a:lnTo>
                <a:lnTo>
                  <a:pt x="1507" y="656"/>
                </a:lnTo>
                <a:lnTo>
                  <a:pt x="1492" y="613"/>
                </a:lnTo>
                <a:lnTo>
                  <a:pt x="1475" y="568"/>
                </a:lnTo>
                <a:lnTo>
                  <a:pt x="1457" y="525"/>
                </a:lnTo>
                <a:lnTo>
                  <a:pt x="1438" y="483"/>
                </a:lnTo>
                <a:lnTo>
                  <a:pt x="1417" y="441"/>
                </a:lnTo>
                <a:lnTo>
                  <a:pt x="1395" y="399"/>
                </a:lnTo>
                <a:lnTo>
                  <a:pt x="1369" y="360"/>
                </a:lnTo>
                <a:lnTo>
                  <a:pt x="1357" y="339"/>
                </a:lnTo>
                <a:lnTo>
                  <a:pt x="1344" y="321"/>
                </a:lnTo>
                <a:lnTo>
                  <a:pt x="1330" y="302"/>
                </a:lnTo>
                <a:lnTo>
                  <a:pt x="1315" y="284"/>
                </a:lnTo>
                <a:lnTo>
                  <a:pt x="1301" y="265"/>
                </a:lnTo>
                <a:lnTo>
                  <a:pt x="1286" y="248"/>
                </a:lnTo>
                <a:lnTo>
                  <a:pt x="1271" y="230"/>
                </a:lnTo>
                <a:lnTo>
                  <a:pt x="1254" y="214"/>
                </a:lnTo>
                <a:lnTo>
                  <a:pt x="1238" y="197"/>
                </a:lnTo>
                <a:lnTo>
                  <a:pt x="1220" y="181"/>
                </a:lnTo>
                <a:lnTo>
                  <a:pt x="1202" y="166"/>
                </a:lnTo>
                <a:lnTo>
                  <a:pt x="1184" y="150"/>
                </a:lnTo>
                <a:lnTo>
                  <a:pt x="1166" y="136"/>
                </a:lnTo>
                <a:lnTo>
                  <a:pt x="1147" y="121"/>
                </a:lnTo>
                <a:lnTo>
                  <a:pt x="1127" y="109"/>
                </a:lnTo>
                <a:lnTo>
                  <a:pt x="1106" y="96"/>
                </a:lnTo>
                <a:lnTo>
                  <a:pt x="1085" y="84"/>
                </a:lnTo>
                <a:lnTo>
                  <a:pt x="1064" y="72"/>
                </a:lnTo>
                <a:lnTo>
                  <a:pt x="1044" y="61"/>
                </a:lnTo>
                <a:lnTo>
                  <a:pt x="1023" y="51"/>
                </a:lnTo>
                <a:lnTo>
                  <a:pt x="1000" y="42"/>
                </a:lnTo>
                <a:lnTo>
                  <a:pt x="978" y="35"/>
                </a:lnTo>
                <a:lnTo>
                  <a:pt x="955" y="27"/>
                </a:lnTo>
                <a:lnTo>
                  <a:pt x="933" y="20"/>
                </a:lnTo>
                <a:lnTo>
                  <a:pt x="911" y="14"/>
                </a:lnTo>
                <a:lnTo>
                  <a:pt x="888" y="9"/>
                </a:lnTo>
                <a:lnTo>
                  <a:pt x="864" y="5"/>
                </a:lnTo>
                <a:lnTo>
                  <a:pt x="842" y="2"/>
                </a:lnTo>
                <a:lnTo>
                  <a:pt x="818" y="0"/>
                </a:lnTo>
                <a:lnTo>
                  <a:pt x="795" y="0"/>
                </a:lnTo>
                <a:lnTo>
                  <a:pt x="772" y="0"/>
                </a:lnTo>
                <a:lnTo>
                  <a:pt x="749" y="2"/>
                </a:lnTo>
                <a:lnTo>
                  <a:pt x="725" y="3"/>
                </a:lnTo>
                <a:lnTo>
                  <a:pt x="703" y="6"/>
                </a:lnTo>
                <a:lnTo>
                  <a:pt x="680" y="11"/>
                </a:lnTo>
                <a:lnTo>
                  <a:pt x="656" y="17"/>
                </a:lnTo>
                <a:lnTo>
                  <a:pt x="634" y="23"/>
                </a:lnTo>
                <a:lnTo>
                  <a:pt x="612" y="30"/>
                </a:lnTo>
                <a:lnTo>
                  <a:pt x="589" y="38"/>
                </a:lnTo>
                <a:lnTo>
                  <a:pt x="568" y="46"/>
                </a:lnTo>
                <a:lnTo>
                  <a:pt x="546" y="55"/>
                </a:lnTo>
                <a:lnTo>
                  <a:pt x="525" y="66"/>
                </a:lnTo>
                <a:lnTo>
                  <a:pt x="504" y="76"/>
                </a:lnTo>
                <a:lnTo>
                  <a:pt x="483" y="88"/>
                </a:lnTo>
                <a:lnTo>
                  <a:pt x="462" y="100"/>
                </a:lnTo>
                <a:lnTo>
                  <a:pt x="443" y="114"/>
                </a:lnTo>
                <a:lnTo>
                  <a:pt x="423" y="127"/>
                </a:lnTo>
                <a:lnTo>
                  <a:pt x="404" y="142"/>
                </a:lnTo>
                <a:lnTo>
                  <a:pt x="384" y="157"/>
                </a:lnTo>
                <a:lnTo>
                  <a:pt x="367" y="172"/>
                </a:lnTo>
                <a:lnTo>
                  <a:pt x="349" y="187"/>
                </a:lnTo>
                <a:lnTo>
                  <a:pt x="332" y="203"/>
                </a:lnTo>
                <a:lnTo>
                  <a:pt x="316" y="220"/>
                </a:lnTo>
                <a:lnTo>
                  <a:pt x="299" y="238"/>
                </a:lnTo>
                <a:lnTo>
                  <a:pt x="284" y="254"/>
                </a:lnTo>
                <a:lnTo>
                  <a:pt x="268" y="272"/>
                </a:lnTo>
                <a:lnTo>
                  <a:pt x="254" y="292"/>
                </a:lnTo>
                <a:lnTo>
                  <a:pt x="240" y="309"/>
                </a:lnTo>
                <a:lnTo>
                  <a:pt x="226" y="329"/>
                </a:lnTo>
                <a:lnTo>
                  <a:pt x="213" y="348"/>
                </a:lnTo>
                <a:lnTo>
                  <a:pt x="199" y="368"/>
                </a:lnTo>
                <a:lnTo>
                  <a:pt x="187" y="387"/>
                </a:lnTo>
                <a:lnTo>
                  <a:pt x="165" y="429"/>
                </a:lnTo>
                <a:lnTo>
                  <a:pt x="144" y="469"/>
                </a:lnTo>
                <a:lnTo>
                  <a:pt x="124" y="513"/>
                </a:lnTo>
                <a:lnTo>
                  <a:pt x="107" y="556"/>
                </a:lnTo>
                <a:lnTo>
                  <a:pt x="92" y="599"/>
                </a:lnTo>
                <a:lnTo>
                  <a:pt x="77" y="644"/>
                </a:lnTo>
                <a:lnTo>
                  <a:pt x="65" y="688"/>
                </a:lnTo>
                <a:lnTo>
                  <a:pt x="54" y="732"/>
                </a:lnTo>
                <a:lnTo>
                  <a:pt x="45" y="779"/>
                </a:lnTo>
                <a:lnTo>
                  <a:pt x="36" y="824"/>
                </a:lnTo>
                <a:lnTo>
                  <a:pt x="29" y="870"/>
                </a:lnTo>
                <a:lnTo>
                  <a:pt x="21" y="916"/>
                </a:lnTo>
                <a:lnTo>
                  <a:pt x="11" y="1009"/>
                </a:lnTo>
                <a:lnTo>
                  <a:pt x="0" y="110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flipH="1">
            <a:off x="2620962" y="3916363"/>
            <a:ext cx="9525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flipH="1">
            <a:off x="2620962" y="2498725"/>
            <a:ext cx="9525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6"/>
          <p:cNvSpPr>
            <a:spLocks noChangeShapeType="1"/>
          </p:cNvSpPr>
          <p:nvPr/>
        </p:nvSpPr>
        <p:spPr bwMode="auto">
          <a:xfrm flipV="1">
            <a:off x="2625725" y="3302000"/>
            <a:ext cx="0" cy="473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a:off x="2625725" y="2641600"/>
            <a:ext cx="0" cy="473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p:cNvSpPr>
            <a:spLocks/>
          </p:cNvSpPr>
          <p:nvPr/>
        </p:nvSpPr>
        <p:spPr bwMode="auto">
          <a:xfrm>
            <a:off x="2601912" y="3775075"/>
            <a:ext cx="47625" cy="141288"/>
          </a:xfrm>
          <a:custGeom>
            <a:avLst/>
            <a:gdLst>
              <a:gd name="T0" fmla="*/ 0 w 60"/>
              <a:gd name="T1" fmla="*/ 0 h 178"/>
              <a:gd name="T2" fmla="*/ 60 w 60"/>
              <a:gd name="T3" fmla="*/ 0 h 178"/>
              <a:gd name="T4" fmla="*/ 30 w 60"/>
              <a:gd name="T5" fmla="*/ 178 h 178"/>
              <a:gd name="T6" fmla="*/ 0 w 60"/>
              <a:gd name="T7" fmla="*/ 0 h 178"/>
            </a:gdLst>
            <a:ahLst/>
            <a:cxnLst>
              <a:cxn ang="0">
                <a:pos x="T0" y="T1"/>
              </a:cxn>
              <a:cxn ang="0">
                <a:pos x="T2" y="T3"/>
              </a:cxn>
              <a:cxn ang="0">
                <a:pos x="T4" y="T5"/>
              </a:cxn>
              <a:cxn ang="0">
                <a:pos x="T6" y="T7"/>
              </a:cxn>
            </a:cxnLst>
            <a:rect l="0" t="0" r="r" b="b"/>
            <a:pathLst>
              <a:path w="60" h="178">
                <a:moveTo>
                  <a:pt x="0" y="0"/>
                </a:moveTo>
                <a:lnTo>
                  <a:pt x="60" y="0"/>
                </a:lnTo>
                <a:lnTo>
                  <a:pt x="30" y="178"/>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p:cNvSpPr>
            <a:spLocks/>
          </p:cNvSpPr>
          <p:nvPr/>
        </p:nvSpPr>
        <p:spPr bwMode="auto">
          <a:xfrm>
            <a:off x="2601912" y="2498725"/>
            <a:ext cx="47625" cy="142875"/>
          </a:xfrm>
          <a:custGeom>
            <a:avLst/>
            <a:gdLst>
              <a:gd name="T0" fmla="*/ 0 w 60"/>
              <a:gd name="T1" fmla="*/ 180 h 180"/>
              <a:gd name="T2" fmla="*/ 60 w 60"/>
              <a:gd name="T3" fmla="*/ 180 h 180"/>
              <a:gd name="T4" fmla="*/ 30 w 60"/>
              <a:gd name="T5" fmla="*/ 0 h 180"/>
              <a:gd name="T6" fmla="*/ 0 w 60"/>
              <a:gd name="T7" fmla="*/ 180 h 180"/>
            </a:gdLst>
            <a:ahLst/>
            <a:cxnLst>
              <a:cxn ang="0">
                <a:pos x="T0" y="T1"/>
              </a:cxn>
              <a:cxn ang="0">
                <a:pos x="T2" y="T3"/>
              </a:cxn>
              <a:cxn ang="0">
                <a:pos x="T4" y="T5"/>
              </a:cxn>
              <a:cxn ang="0">
                <a:pos x="T6" y="T7"/>
              </a:cxn>
            </a:cxnLst>
            <a:rect l="0" t="0" r="r" b="b"/>
            <a:pathLst>
              <a:path w="60" h="180">
                <a:moveTo>
                  <a:pt x="0" y="180"/>
                </a:moveTo>
                <a:lnTo>
                  <a:pt x="60" y="180"/>
                </a:lnTo>
                <a:lnTo>
                  <a:pt x="30" y="0"/>
                </a:lnTo>
                <a:lnTo>
                  <a:pt x="0" y="18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0"/>
          <p:cNvSpPr>
            <a:spLocks noChangeArrowheads="1"/>
          </p:cNvSpPr>
          <p:nvPr/>
        </p:nvSpPr>
        <p:spPr bwMode="auto">
          <a:xfrm>
            <a:off x="2493962" y="3073400"/>
            <a:ext cx="393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FF"/>
                </a:solidFill>
                <a:effectLst/>
                <a:latin typeface="Arial" panose="020B0604020202020204" pitchFamily="34" charset="0"/>
              </a:rPr>
              <a:t>40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3" name="Line 51"/>
          <p:cNvSpPr>
            <a:spLocks noChangeShapeType="1"/>
          </p:cNvSpPr>
          <p:nvPr/>
        </p:nvSpPr>
        <p:spPr bwMode="auto">
          <a:xfrm flipH="1">
            <a:off x="2613025" y="4411663"/>
            <a:ext cx="960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3"/>
          <p:cNvSpPr>
            <a:spLocks noChangeShapeType="1"/>
          </p:cNvSpPr>
          <p:nvPr/>
        </p:nvSpPr>
        <p:spPr bwMode="auto">
          <a:xfrm flipV="1">
            <a:off x="2620962" y="4256088"/>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4"/>
          <p:cNvSpPr>
            <a:spLocks noChangeShapeType="1"/>
          </p:cNvSpPr>
          <p:nvPr/>
        </p:nvSpPr>
        <p:spPr bwMode="auto">
          <a:xfrm>
            <a:off x="2620962" y="4059238"/>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p:cNvSpPr>
            <a:spLocks/>
          </p:cNvSpPr>
          <p:nvPr/>
        </p:nvSpPr>
        <p:spPr bwMode="auto">
          <a:xfrm>
            <a:off x="2597150" y="4270375"/>
            <a:ext cx="46038" cy="141288"/>
          </a:xfrm>
          <a:custGeom>
            <a:avLst/>
            <a:gdLst>
              <a:gd name="T0" fmla="*/ 0 w 59"/>
              <a:gd name="T1" fmla="*/ 0 h 178"/>
              <a:gd name="T2" fmla="*/ 59 w 59"/>
              <a:gd name="T3" fmla="*/ 0 h 178"/>
              <a:gd name="T4" fmla="*/ 30 w 59"/>
              <a:gd name="T5" fmla="*/ 178 h 178"/>
              <a:gd name="T6" fmla="*/ 0 w 59"/>
              <a:gd name="T7" fmla="*/ 0 h 178"/>
            </a:gdLst>
            <a:ahLst/>
            <a:cxnLst>
              <a:cxn ang="0">
                <a:pos x="T0" y="T1"/>
              </a:cxn>
              <a:cxn ang="0">
                <a:pos x="T2" y="T3"/>
              </a:cxn>
              <a:cxn ang="0">
                <a:pos x="T4" y="T5"/>
              </a:cxn>
              <a:cxn ang="0">
                <a:pos x="T6" y="T7"/>
              </a:cxn>
            </a:cxnLst>
            <a:rect l="0" t="0" r="r" b="b"/>
            <a:pathLst>
              <a:path w="59" h="178">
                <a:moveTo>
                  <a:pt x="0" y="0"/>
                </a:moveTo>
                <a:lnTo>
                  <a:pt x="59" y="0"/>
                </a:lnTo>
                <a:lnTo>
                  <a:pt x="30" y="178"/>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auto">
          <a:xfrm>
            <a:off x="2597150" y="3916363"/>
            <a:ext cx="46038" cy="142875"/>
          </a:xfrm>
          <a:custGeom>
            <a:avLst/>
            <a:gdLst>
              <a:gd name="T0" fmla="*/ 0 w 59"/>
              <a:gd name="T1" fmla="*/ 179 h 179"/>
              <a:gd name="T2" fmla="*/ 59 w 59"/>
              <a:gd name="T3" fmla="*/ 179 h 179"/>
              <a:gd name="T4" fmla="*/ 30 w 59"/>
              <a:gd name="T5" fmla="*/ 0 h 179"/>
              <a:gd name="T6" fmla="*/ 0 w 59"/>
              <a:gd name="T7" fmla="*/ 179 h 179"/>
            </a:gdLst>
            <a:ahLst/>
            <a:cxnLst>
              <a:cxn ang="0">
                <a:pos x="T0" y="T1"/>
              </a:cxn>
              <a:cxn ang="0">
                <a:pos x="T2" y="T3"/>
              </a:cxn>
              <a:cxn ang="0">
                <a:pos x="T4" y="T5"/>
              </a:cxn>
              <a:cxn ang="0">
                <a:pos x="T6" y="T7"/>
              </a:cxn>
            </a:cxnLst>
            <a:rect l="0" t="0" r="r" b="b"/>
            <a:pathLst>
              <a:path w="59" h="179">
                <a:moveTo>
                  <a:pt x="0" y="179"/>
                </a:moveTo>
                <a:lnTo>
                  <a:pt x="59" y="179"/>
                </a:lnTo>
                <a:lnTo>
                  <a:pt x="30" y="0"/>
                </a:lnTo>
                <a:lnTo>
                  <a:pt x="0" y="17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7"/>
          <p:cNvSpPr>
            <a:spLocks noChangeArrowheads="1"/>
          </p:cNvSpPr>
          <p:nvPr/>
        </p:nvSpPr>
        <p:spPr bwMode="auto">
          <a:xfrm>
            <a:off x="2474912" y="4030663"/>
            <a:ext cx="393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FF"/>
                </a:solidFill>
                <a:effectLst/>
                <a:latin typeface="Arial" panose="020B0604020202020204" pitchFamily="34" charset="0"/>
              </a:rPr>
              <a:t>14</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0" name="Line 58"/>
          <p:cNvSpPr>
            <a:spLocks noChangeShapeType="1"/>
          </p:cNvSpPr>
          <p:nvPr/>
        </p:nvSpPr>
        <p:spPr bwMode="auto">
          <a:xfrm>
            <a:off x="8102600" y="5946775"/>
            <a:ext cx="106363" cy="106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9"/>
          <p:cNvSpPr>
            <a:spLocks noChangeShapeType="1"/>
          </p:cNvSpPr>
          <p:nvPr/>
        </p:nvSpPr>
        <p:spPr bwMode="auto">
          <a:xfrm>
            <a:off x="8439150" y="4411663"/>
            <a:ext cx="4492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auto">
          <a:xfrm>
            <a:off x="8301037" y="5391150"/>
            <a:ext cx="363538" cy="554038"/>
          </a:xfrm>
          <a:custGeom>
            <a:avLst/>
            <a:gdLst>
              <a:gd name="T0" fmla="*/ 0 w 457"/>
              <a:gd name="T1" fmla="*/ 700 h 700"/>
              <a:gd name="T2" fmla="*/ 68 w 457"/>
              <a:gd name="T3" fmla="*/ 619 h 700"/>
              <a:gd name="T4" fmla="*/ 133 w 457"/>
              <a:gd name="T5" fmla="*/ 537 h 700"/>
              <a:gd name="T6" fmla="*/ 195 w 457"/>
              <a:gd name="T7" fmla="*/ 453 h 700"/>
              <a:gd name="T8" fmla="*/ 254 w 457"/>
              <a:gd name="T9" fmla="*/ 367 h 700"/>
              <a:gd name="T10" fmla="*/ 309 w 457"/>
              <a:gd name="T11" fmla="*/ 278 h 700"/>
              <a:gd name="T12" fmla="*/ 361 w 457"/>
              <a:gd name="T13" fmla="*/ 187 h 700"/>
              <a:gd name="T14" fmla="*/ 411 w 457"/>
              <a:gd name="T15" fmla="*/ 95 h 700"/>
              <a:gd name="T16" fmla="*/ 457 w 457"/>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7" h="700">
                <a:moveTo>
                  <a:pt x="0" y="700"/>
                </a:moveTo>
                <a:lnTo>
                  <a:pt x="68" y="619"/>
                </a:lnTo>
                <a:lnTo>
                  <a:pt x="133" y="537"/>
                </a:lnTo>
                <a:lnTo>
                  <a:pt x="195" y="453"/>
                </a:lnTo>
                <a:lnTo>
                  <a:pt x="254" y="367"/>
                </a:lnTo>
                <a:lnTo>
                  <a:pt x="309" y="278"/>
                </a:lnTo>
                <a:lnTo>
                  <a:pt x="361" y="187"/>
                </a:lnTo>
                <a:lnTo>
                  <a:pt x="411" y="95"/>
                </a:lnTo>
                <a:lnTo>
                  <a:pt x="457"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auto">
          <a:xfrm>
            <a:off x="8740775" y="4552950"/>
            <a:ext cx="134938" cy="650875"/>
          </a:xfrm>
          <a:custGeom>
            <a:avLst/>
            <a:gdLst>
              <a:gd name="T0" fmla="*/ 0 w 170"/>
              <a:gd name="T1" fmla="*/ 821 h 821"/>
              <a:gd name="T2" fmla="*/ 35 w 170"/>
              <a:gd name="T3" fmla="*/ 722 h 821"/>
              <a:gd name="T4" fmla="*/ 66 w 170"/>
              <a:gd name="T5" fmla="*/ 621 h 821"/>
              <a:gd name="T6" fmla="*/ 93 w 170"/>
              <a:gd name="T7" fmla="*/ 519 h 821"/>
              <a:gd name="T8" fmla="*/ 115 w 170"/>
              <a:gd name="T9" fmla="*/ 417 h 821"/>
              <a:gd name="T10" fmla="*/ 135 w 170"/>
              <a:gd name="T11" fmla="*/ 314 h 821"/>
              <a:gd name="T12" fmla="*/ 151 w 170"/>
              <a:gd name="T13" fmla="*/ 210 h 821"/>
              <a:gd name="T14" fmla="*/ 163 w 170"/>
              <a:gd name="T15" fmla="*/ 105 h 821"/>
              <a:gd name="T16" fmla="*/ 170 w 170"/>
              <a:gd name="T17"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821">
                <a:moveTo>
                  <a:pt x="0" y="821"/>
                </a:moveTo>
                <a:lnTo>
                  <a:pt x="35" y="722"/>
                </a:lnTo>
                <a:lnTo>
                  <a:pt x="66" y="621"/>
                </a:lnTo>
                <a:lnTo>
                  <a:pt x="93" y="519"/>
                </a:lnTo>
                <a:lnTo>
                  <a:pt x="115" y="417"/>
                </a:lnTo>
                <a:lnTo>
                  <a:pt x="135" y="314"/>
                </a:lnTo>
                <a:lnTo>
                  <a:pt x="151" y="210"/>
                </a:lnTo>
                <a:lnTo>
                  <a:pt x="163" y="105"/>
                </a:lnTo>
                <a:lnTo>
                  <a:pt x="17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p:cNvSpPr>
            <a:spLocks/>
          </p:cNvSpPr>
          <p:nvPr/>
        </p:nvSpPr>
        <p:spPr bwMode="auto">
          <a:xfrm>
            <a:off x="8204200" y="5929313"/>
            <a:ext cx="114300" cy="119063"/>
          </a:xfrm>
          <a:custGeom>
            <a:avLst/>
            <a:gdLst>
              <a:gd name="T0" fmla="*/ 143 w 143"/>
              <a:gd name="T1" fmla="*/ 42 h 151"/>
              <a:gd name="T2" fmla="*/ 100 w 143"/>
              <a:gd name="T3" fmla="*/ 0 h 151"/>
              <a:gd name="T4" fmla="*/ 0 w 143"/>
              <a:gd name="T5" fmla="*/ 151 h 151"/>
              <a:gd name="T6" fmla="*/ 143 w 143"/>
              <a:gd name="T7" fmla="*/ 42 h 151"/>
            </a:gdLst>
            <a:ahLst/>
            <a:cxnLst>
              <a:cxn ang="0">
                <a:pos x="T0" y="T1"/>
              </a:cxn>
              <a:cxn ang="0">
                <a:pos x="T2" y="T3"/>
              </a:cxn>
              <a:cxn ang="0">
                <a:pos x="T4" y="T5"/>
              </a:cxn>
              <a:cxn ang="0">
                <a:pos x="T6" y="T7"/>
              </a:cxn>
            </a:cxnLst>
            <a:rect l="0" t="0" r="r" b="b"/>
            <a:pathLst>
              <a:path w="143" h="151">
                <a:moveTo>
                  <a:pt x="143" y="42"/>
                </a:moveTo>
                <a:lnTo>
                  <a:pt x="100" y="0"/>
                </a:lnTo>
                <a:lnTo>
                  <a:pt x="0" y="151"/>
                </a:lnTo>
                <a:lnTo>
                  <a:pt x="143" y="4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auto">
          <a:xfrm>
            <a:off x="8853487" y="4411663"/>
            <a:ext cx="47625" cy="142875"/>
          </a:xfrm>
          <a:custGeom>
            <a:avLst/>
            <a:gdLst>
              <a:gd name="T0" fmla="*/ 0 w 60"/>
              <a:gd name="T1" fmla="*/ 177 h 179"/>
              <a:gd name="T2" fmla="*/ 60 w 60"/>
              <a:gd name="T3" fmla="*/ 179 h 179"/>
              <a:gd name="T4" fmla="*/ 36 w 60"/>
              <a:gd name="T5" fmla="*/ 0 h 179"/>
              <a:gd name="T6" fmla="*/ 0 w 60"/>
              <a:gd name="T7" fmla="*/ 177 h 179"/>
            </a:gdLst>
            <a:ahLst/>
            <a:cxnLst>
              <a:cxn ang="0">
                <a:pos x="T0" y="T1"/>
              </a:cxn>
              <a:cxn ang="0">
                <a:pos x="T2" y="T3"/>
              </a:cxn>
              <a:cxn ang="0">
                <a:pos x="T4" y="T5"/>
              </a:cxn>
              <a:cxn ang="0">
                <a:pos x="T6" y="T7"/>
              </a:cxn>
            </a:cxnLst>
            <a:rect l="0" t="0" r="r" b="b"/>
            <a:pathLst>
              <a:path w="60" h="179">
                <a:moveTo>
                  <a:pt x="0" y="177"/>
                </a:moveTo>
                <a:lnTo>
                  <a:pt x="60" y="179"/>
                </a:lnTo>
                <a:lnTo>
                  <a:pt x="36" y="0"/>
                </a:lnTo>
                <a:lnTo>
                  <a:pt x="0" y="1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4"/>
          <p:cNvSpPr>
            <a:spLocks noChangeArrowheads="1"/>
          </p:cNvSpPr>
          <p:nvPr/>
        </p:nvSpPr>
        <p:spPr bwMode="auto">
          <a:xfrm>
            <a:off x="8524875" y="5164138"/>
            <a:ext cx="495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rgbClr val="0000FF"/>
                </a:solidFill>
                <a:effectLst/>
                <a:latin typeface="Arial" panose="020B0604020202020204" pitchFamily="34" charset="0"/>
              </a:rPr>
              <a:t>45°</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TextBox 66"/>
          <p:cNvSpPr txBox="1"/>
          <p:nvPr/>
        </p:nvSpPr>
        <p:spPr>
          <a:xfrm>
            <a:off x="8201817" y="3578227"/>
            <a:ext cx="530225" cy="369332"/>
          </a:xfrm>
          <a:prstGeom prst="rect">
            <a:avLst/>
          </a:prstGeom>
          <a:noFill/>
        </p:spPr>
        <p:txBody>
          <a:bodyPr wrap="square" rtlCol="0">
            <a:spAutoFit/>
          </a:bodyPr>
          <a:lstStyle/>
          <a:p>
            <a:r>
              <a:rPr lang="en-US" dirty="0" smtClean="0"/>
              <a:t>VP</a:t>
            </a:r>
            <a:endParaRPr lang="en-US" dirty="0"/>
          </a:p>
        </p:txBody>
      </p:sp>
      <p:sp>
        <p:nvSpPr>
          <p:cNvPr id="68" name="TextBox 67"/>
          <p:cNvSpPr txBox="1"/>
          <p:nvPr/>
        </p:nvSpPr>
        <p:spPr>
          <a:xfrm>
            <a:off x="8204994" y="3909401"/>
            <a:ext cx="530225" cy="369332"/>
          </a:xfrm>
          <a:prstGeom prst="rect">
            <a:avLst/>
          </a:prstGeom>
          <a:noFill/>
        </p:spPr>
        <p:txBody>
          <a:bodyPr wrap="square" rtlCol="0">
            <a:spAutoFit/>
          </a:bodyPr>
          <a:lstStyle/>
          <a:p>
            <a:r>
              <a:rPr lang="en-US" dirty="0"/>
              <a:t>H</a:t>
            </a:r>
            <a:r>
              <a:rPr lang="en-US" dirty="0" smtClean="0"/>
              <a:t>P</a:t>
            </a:r>
            <a:endParaRPr lang="en-US" dirty="0"/>
          </a:p>
        </p:txBody>
      </p:sp>
      <p:sp>
        <p:nvSpPr>
          <p:cNvPr id="69" name="TextBox 68"/>
          <p:cNvSpPr txBox="1"/>
          <p:nvPr/>
        </p:nvSpPr>
        <p:spPr>
          <a:xfrm>
            <a:off x="618186" y="309091"/>
            <a:ext cx="11114469" cy="1015663"/>
          </a:xfrm>
          <a:prstGeom prst="rect">
            <a:avLst/>
          </a:prstGeom>
          <a:noFill/>
        </p:spPr>
        <p:txBody>
          <a:bodyPr wrap="square" rtlCol="0">
            <a:spAutoFit/>
          </a:bodyPr>
          <a:lstStyle/>
          <a:p>
            <a:r>
              <a:rPr lang="en-US" sz="2000" dirty="0" smtClean="0"/>
              <a:t>3</a:t>
            </a:r>
            <a:r>
              <a:rPr lang="en-US" sz="2000" dirty="0"/>
              <a:t>) Draw the projections of a thin circular sheet of 50 mm diameter and negligible thickness, when its plane is inclined at 45⁰</a:t>
            </a:r>
            <a:r>
              <a:rPr lang="en-US" sz="2000" dirty="0" smtClean="0"/>
              <a:t> </a:t>
            </a:r>
            <a:r>
              <a:rPr lang="en-US" sz="2000" dirty="0"/>
              <a:t>to VP and is perpendicular to HP. A point on it circumference and nearest to the VP is 40 mm away from the HP and 14 mm from the VP.</a:t>
            </a:r>
          </a:p>
        </p:txBody>
      </p:sp>
    </p:spTree>
    <p:extLst>
      <p:ext uri="{BB962C8B-B14F-4D97-AF65-F5344CB8AC3E}">
        <p14:creationId xmlns:p14="http://schemas.microsoft.com/office/powerpoint/2010/main" val="52581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1000"/>
                                        <p:tgtEl>
                                          <p:spTgt spid="68"/>
                                        </p:tgtEl>
                                      </p:cBhvr>
                                    </p:animEffect>
                                    <p:anim calcmode="lin" valueType="num">
                                      <p:cBhvr>
                                        <p:cTn id="19" dur="1000" fill="hold"/>
                                        <p:tgtEl>
                                          <p:spTgt spid="68"/>
                                        </p:tgtEl>
                                        <p:attrNameLst>
                                          <p:attrName>ppt_x</p:attrName>
                                        </p:attrNameLst>
                                      </p:cBhvr>
                                      <p:tavLst>
                                        <p:tav tm="0">
                                          <p:val>
                                            <p:strVal val="#ppt_x"/>
                                          </p:val>
                                        </p:tav>
                                        <p:tav tm="100000">
                                          <p:val>
                                            <p:strVal val="#ppt_x"/>
                                          </p:val>
                                        </p:tav>
                                      </p:tavLst>
                                    </p:anim>
                                    <p:anim calcmode="lin" valueType="num">
                                      <p:cBhvr>
                                        <p:cTn id="2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1000"/>
                                        <p:tgtEl>
                                          <p:spTgt spid="8"/>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right)">
                                      <p:cBhvr>
                                        <p:cTn id="34" dur="1000"/>
                                        <p:tgtEl>
                                          <p:spTgt spid="47"/>
                                        </p:tgtEl>
                                      </p:cBhvr>
                                    </p:animEffect>
                                  </p:childTnLst>
                                </p:cTn>
                              </p:par>
                            </p:childTnLst>
                          </p:cTn>
                        </p:par>
                        <p:par>
                          <p:cTn id="35" fill="hold">
                            <p:stCondLst>
                              <p:cond delay="1000"/>
                            </p:stCondLst>
                            <p:childTnLst>
                              <p:par>
                                <p:cTn id="36" presetID="22" presetClass="entr" presetSubtype="2"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right)">
                                      <p:cBhvr>
                                        <p:cTn id="38" dur="1000"/>
                                        <p:tgtEl>
                                          <p:spTgt spid="46"/>
                                        </p:tgtEl>
                                      </p:cBhvr>
                                    </p:animEffect>
                                  </p:childTnLst>
                                </p:cTn>
                              </p:par>
                            </p:childTnLst>
                          </p:cTn>
                        </p:par>
                        <p:par>
                          <p:cTn id="39" fill="hold">
                            <p:stCondLst>
                              <p:cond delay="2000"/>
                            </p:stCondLst>
                            <p:childTnLst>
                              <p:par>
                                <p:cTn id="40" presetID="22" presetClass="entr" presetSubtype="4"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down)">
                                      <p:cBhvr>
                                        <p:cTn id="42" dur="1000"/>
                                        <p:tgtEl>
                                          <p:spTgt spid="50"/>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down)">
                                      <p:cBhvr>
                                        <p:cTn id="46" dur="1000"/>
                                        <p:tgtEl>
                                          <p:spTgt spid="48"/>
                                        </p:tgtEl>
                                      </p:cBhvr>
                                    </p:animEffect>
                                  </p:childTnLst>
                                </p:cTn>
                              </p:par>
                            </p:childTnLst>
                          </p:cTn>
                        </p:par>
                        <p:par>
                          <p:cTn id="47" fill="hold">
                            <p:stCondLst>
                              <p:cond delay="4000"/>
                            </p:stCondLst>
                            <p:childTnLst>
                              <p:par>
                                <p:cTn id="48" presetID="22" presetClass="entr" presetSubtype="4"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down)">
                                      <p:cBhvr>
                                        <p:cTn id="50" dur="1000"/>
                                        <p:tgtEl>
                                          <p:spTgt spid="49"/>
                                        </p:tgtEl>
                                      </p:cBhvr>
                                    </p:animEffect>
                                  </p:childTnLst>
                                </p:cTn>
                              </p:par>
                            </p:childTnLst>
                          </p:cTn>
                        </p:par>
                        <p:par>
                          <p:cTn id="51" fill="hold">
                            <p:stCondLst>
                              <p:cond delay="5000"/>
                            </p:stCondLst>
                            <p:childTnLst>
                              <p:par>
                                <p:cTn id="52" presetID="22" presetClass="entr" presetSubtype="4"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down)">
                                      <p:cBhvr>
                                        <p:cTn id="54" dur="1000"/>
                                        <p:tgtEl>
                                          <p:spTgt spid="51"/>
                                        </p:tgtEl>
                                      </p:cBhvr>
                                    </p:animEffect>
                                  </p:childTnLst>
                                </p:cTn>
                              </p:par>
                            </p:childTnLst>
                          </p:cTn>
                        </p:par>
                        <p:par>
                          <p:cTn id="55" fill="hold">
                            <p:stCondLst>
                              <p:cond delay="6000"/>
                            </p:stCondLst>
                            <p:childTnLst>
                              <p:par>
                                <p:cTn id="56" presetID="22" presetClass="entr" presetSubtype="8" fill="hold" grpId="0" nodeType="after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left)">
                                      <p:cBhvr>
                                        <p:cTn id="58" dur="10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heel(1)">
                                      <p:cBhvr>
                                        <p:cTn id="63" dur="20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left)">
                                      <p:cBhvr>
                                        <p:cTn id="68" dur="10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right)">
                                      <p:cBhvr>
                                        <p:cTn id="73" dur="1000"/>
                                        <p:tgtEl>
                                          <p:spTgt spid="53"/>
                                        </p:tgtEl>
                                      </p:cBhvr>
                                    </p:animEffect>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wipe(down)">
                                      <p:cBhvr>
                                        <p:cTn id="77" dur="1000"/>
                                        <p:tgtEl>
                                          <p:spTgt spid="57"/>
                                        </p:tgtEl>
                                      </p:cBhvr>
                                    </p:animEffect>
                                  </p:childTnLst>
                                </p:cTn>
                              </p:par>
                            </p:childTnLst>
                          </p:cTn>
                        </p:par>
                        <p:par>
                          <p:cTn id="78" fill="hold">
                            <p:stCondLst>
                              <p:cond delay="2000"/>
                            </p:stCondLst>
                            <p:childTnLst>
                              <p:par>
                                <p:cTn id="79" presetID="22" presetClass="entr" presetSubtype="4" fill="hold" grpId="0" nodeType="after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wipe(down)">
                                      <p:cBhvr>
                                        <p:cTn id="81" dur="1000"/>
                                        <p:tgtEl>
                                          <p:spTgt spid="58"/>
                                        </p:tgtEl>
                                      </p:cBhvr>
                                    </p:animEffect>
                                  </p:childTnLst>
                                </p:cTn>
                              </p:par>
                            </p:childTnLst>
                          </p:cTn>
                        </p:par>
                        <p:par>
                          <p:cTn id="82" fill="hold">
                            <p:stCondLst>
                              <p:cond delay="3000"/>
                            </p:stCondLst>
                            <p:childTnLst>
                              <p:par>
                                <p:cTn id="83" presetID="22" presetClass="entr" presetSubtype="8" fill="hold" grpId="0" nodeType="after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wipe(left)">
                                      <p:cBhvr>
                                        <p:cTn id="85" dur="1000"/>
                                        <p:tgtEl>
                                          <p:spTgt spid="59"/>
                                        </p:tgtEl>
                                      </p:cBhvr>
                                    </p:animEffect>
                                  </p:childTnLst>
                                </p:cTn>
                              </p:par>
                            </p:childTnLst>
                          </p:cTn>
                        </p:par>
                      </p:childTnLst>
                    </p:cTn>
                  </p:par>
                  <p:par>
                    <p:cTn id="86" fill="hold">
                      <p:stCondLst>
                        <p:cond delay="indefinite"/>
                      </p:stCondLst>
                      <p:childTnLst>
                        <p:par>
                          <p:cTn id="87" fill="hold">
                            <p:stCondLst>
                              <p:cond delay="0"/>
                            </p:stCondLst>
                            <p:childTnLst>
                              <p:par>
                                <p:cTn id="88" presetID="21" presetClass="entr" presetSubtype="1" fill="hold" grpId="0" nodeType="click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wheel(1)">
                                      <p:cBhvr>
                                        <p:cTn id="90" dur="2000"/>
                                        <p:tgtEl>
                                          <p:spTgt spid="13"/>
                                        </p:tgtEl>
                                      </p:cBhvr>
                                    </p:animEffect>
                                  </p:childTnLst>
                                </p:cTn>
                              </p:par>
                              <p:par>
                                <p:cTn id="91" presetID="21" presetClass="entr" presetSubtype="1"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wheel(1)">
                                      <p:cBhvr>
                                        <p:cTn id="93" dur="2000"/>
                                        <p:tgtEl>
                                          <p:spTgt spid="12"/>
                                        </p:tgtEl>
                                      </p:cBhvr>
                                    </p:animEffect>
                                  </p:childTnLst>
                                </p:cTn>
                              </p:par>
                              <p:par>
                                <p:cTn id="94" presetID="21" presetClass="entr" presetSubtype="1"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heel(1)">
                                      <p:cBhvr>
                                        <p:cTn id="96" dur="2000"/>
                                        <p:tgtEl>
                                          <p:spTgt spid="14"/>
                                        </p:tgtEl>
                                      </p:cBhvr>
                                    </p:animEffect>
                                  </p:childTnLst>
                                </p:cTn>
                              </p:par>
                              <p:par>
                                <p:cTn id="97" presetID="21" presetClass="entr" presetSubtype="1"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wheel(1)">
                                      <p:cBhvr>
                                        <p:cTn id="99" dur="2000"/>
                                        <p:tgtEl>
                                          <p:spTgt spid="1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wipe(up)">
                                      <p:cBhvr>
                                        <p:cTn id="104" dur="1000"/>
                                        <p:tgtEl>
                                          <p:spTgt spid="16"/>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17"/>
                                        </p:tgtEl>
                                        <p:attrNameLst>
                                          <p:attrName>style.visibility</p:attrName>
                                        </p:attrNameLst>
                                      </p:cBhvr>
                                      <p:to>
                                        <p:strVal val="visible"/>
                                      </p:to>
                                    </p:set>
                                    <p:animEffect transition="in" filter="wipe(up)">
                                      <p:cBhvr>
                                        <p:cTn id="108" dur="1000"/>
                                        <p:tgtEl>
                                          <p:spTgt spid="17"/>
                                        </p:tgtEl>
                                      </p:cBhvr>
                                    </p:animEffect>
                                  </p:childTnLst>
                                </p:cTn>
                              </p:par>
                            </p:childTnLst>
                          </p:cTn>
                        </p:par>
                        <p:par>
                          <p:cTn id="109" fill="hold">
                            <p:stCondLst>
                              <p:cond delay="2000"/>
                            </p:stCondLst>
                            <p:childTnLst>
                              <p:par>
                                <p:cTn id="110" presetID="22" presetClass="entr" presetSubtype="1" fill="hold" grpId="0" nodeType="after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wipe(up)">
                                      <p:cBhvr>
                                        <p:cTn id="112" dur="1000"/>
                                        <p:tgtEl>
                                          <p:spTgt spid="18"/>
                                        </p:tgtEl>
                                      </p:cBhvr>
                                    </p:animEffect>
                                  </p:childTnLst>
                                </p:cTn>
                              </p:par>
                            </p:childTnLst>
                          </p:cTn>
                        </p:par>
                        <p:par>
                          <p:cTn id="113" fill="hold">
                            <p:stCondLst>
                              <p:cond delay="3000"/>
                            </p:stCondLst>
                            <p:childTnLst>
                              <p:par>
                                <p:cTn id="114" presetID="22" presetClass="entr" presetSubtype="1" fill="hold" grpId="0"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up)">
                                      <p:cBhvr>
                                        <p:cTn id="116" dur="1000"/>
                                        <p:tgtEl>
                                          <p:spTgt spid="19"/>
                                        </p:tgtEl>
                                      </p:cBhvr>
                                    </p:animEffect>
                                  </p:childTnLst>
                                </p:cTn>
                              </p:par>
                            </p:childTnLst>
                          </p:cTn>
                        </p:par>
                        <p:par>
                          <p:cTn id="117" fill="hold">
                            <p:stCondLst>
                              <p:cond delay="4000"/>
                            </p:stCondLst>
                            <p:childTnLst>
                              <p:par>
                                <p:cTn id="118" presetID="22" presetClass="entr" presetSubtype="1" fill="hold" grpId="0" nodeType="after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up)">
                                      <p:cBhvr>
                                        <p:cTn id="120" dur="1000"/>
                                        <p:tgtEl>
                                          <p:spTgt spid="22"/>
                                        </p:tgtEl>
                                      </p:cBhvr>
                                    </p:animEffect>
                                  </p:childTnLst>
                                </p:cTn>
                              </p:par>
                            </p:childTnLst>
                          </p:cTn>
                        </p:par>
                        <p:par>
                          <p:cTn id="121" fill="hold">
                            <p:stCondLst>
                              <p:cond delay="5000"/>
                            </p:stCondLst>
                            <p:childTnLst>
                              <p:par>
                                <p:cTn id="122" presetID="22" presetClass="entr" presetSubtype="1" fill="hold" grpId="0" nodeType="after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wipe(up)">
                                      <p:cBhvr>
                                        <p:cTn id="124" dur="1000"/>
                                        <p:tgtEl>
                                          <p:spTgt spid="21"/>
                                        </p:tgtEl>
                                      </p:cBhvr>
                                    </p:animEffect>
                                  </p:childTnLst>
                                </p:cTn>
                              </p:par>
                            </p:childTnLst>
                          </p:cTn>
                        </p:par>
                        <p:par>
                          <p:cTn id="125" fill="hold">
                            <p:stCondLst>
                              <p:cond delay="6000"/>
                            </p:stCondLst>
                            <p:childTnLst>
                              <p:par>
                                <p:cTn id="126" presetID="22" presetClass="entr" presetSubtype="1" fill="hold" grpId="0" nodeType="after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wipe(up)">
                                      <p:cBhvr>
                                        <p:cTn id="128" dur="1000"/>
                                        <p:tgtEl>
                                          <p:spTgt spid="20"/>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left)">
                                      <p:cBhvr>
                                        <p:cTn id="133" dur="10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animEffect transition="in" filter="wipe(up)">
                                      <p:cBhvr>
                                        <p:cTn id="138" dur="1000"/>
                                        <p:tgtEl>
                                          <p:spTgt spid="3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60"/>
                                        </p:tgtEl>
                                        <p:attrNameLst>
                                          <p:attrName>style.visibility</p:attrName>
                                        </p:attrNameLst>
                                      </p:cBhvr>
                                      <p:to>
                                        <p:strVal val="visible"/>
                                      </p:to>
                                    </p:set>
                                    <p:animEffect transition="in" filter="wipe(left)">
                                      <p:cBhvr>
                                        <p:cTn id="143" dur="1000"/>
                                        <p:tgtEl>
                                          <p:spTgt spid="60"/>
                                        </p:tgtEl>
                                      </p:cBhvr>
                                    </p:animEffect>
                                  </p:childTnLst>
                                </p:cTn>
                              </p:par>
                            </p:childTnLst>
                          </p:cTn>
                        </p:par>
                        <p:par>
                          <p:cTn id="144" fill="hold">
                            <p:stCondLst>
                              <p:cond delay="1000"/>
                            </p:stCondLst>
                            <p:childTnLst>
                              <p:par>
                                <p:cTn id="145" presetID="22" presetClass="entr" presetSubtype="8" fill="hold" grpId="0" nodeType="afterEffect">
                                  <p:stCondLst>
                                    <p:cond delay="0"/>
                                  </p:stCondLst>
                                  <p:childTnLst>
                                    <p:set>
                                      <p:cBhvr>
                                        <p:cTn id="146" dur="1" fill="hold">
                                          <p:stCondLst>
                                            <p:cond delay="0"/>
                                          </p:stCondLst>
                                        </p:cTn>
                                        <p:tgtEl>
                                          <p:spTgt spid="61"/>
                                        </p:tgtEl>
                                        <p:attrNameLst>
                                          <p:attrName>style.visibility</p:attrName>
                                        </p:attrNameLst>
                                      </p:cBhvr>
                                      <p:to>
                                        <p:strVal val="visible"/>
                                      </p:to>
                                    </p:set>
                                    <p:animEffect transition="in" filter="wipe(left)">
                                      <p:cBhvr>
                                        <p:cTn id="147" dur="1000"/>
                                        <p:tgtEl>
                                          <p:spTgt spid="61"/>
                                        </p:tgtEl>
                                      </p:cBhvr>
                                    </p:animEffect>
                                  </p:childTnLst>
                                </p:cTn>
                              </p:par>
                            </p:childTnLst>
                          </p:cTn>
                        </p:par>
                        <p:par>
                          <p:cTn id="148" fill="hold">
                            <p:stCondLst>
                              <p:cond delay="2000"/>
                            </p:stCondLst>
                            <p:childTnLst>
                              <p:par>
                                <p:cTn id="149" presetID="22" presetClass="entr" presetSubtype="4" fill="hold" grpId="0" nodeType="after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wipe(down)">
                                      <p:cBhvr>
                                        <p:cTn id="151" dur="1000"/>
                                        <p:tgtEl>
                                          <p:spTgt spid="64"/>
                                        </p:tgtEl>
                                      </p:cBhvr>
                                    </p:animEffect>
                                  </p:childTnLst>
                                </p:cTn>
                              </p:par>
                            </p:childTnLst>
                          </p:cTn>
                        </p:par>
                        <p:par>
                          <p:cTn id="152" fill="hold">
                            <p:stCondLst>
                              <p:cond delay="3000"/>
                            </p:stCondLst>
                            <p:childTnLst>
                              <p:par>
                                <p:cTn id="153" presetID="22" presetClass="entr" presetSubtype="4" fill="hold" grpId="0" nodeType="afterEffect">
                                  <p:stCondLst>
                                    <p:cond delay="0"/>
                                  </p:stCondLst>
                                  <p:childTnLst>
                                    <p:set>
                                      <p:cBhvr>
                                        <p:cTn id="154" dur="1" fill="hold">
                                          <p:stCondLst>
                                            <p:cond delay="0"/>
                                          </p:stCondLst>
                                        </p:cTn>
                                        <p:tgtEl>
                                          <p:spTgt spid="62"/>
                                        </p:tgtEl>
                                        <p:attrNameLst>
                                          <p:attrName>style.visibility</p:attrName>
                                        </p:attrNameLst>
                                      </p:cBhvr>
                                      <p:to>
                                        <p:strVal val="visible"/>
                                      </p:to>
                                    </p:set>
                                    <p:animEffect transition="in" filter="wipe(down)">
                                      <p:cBhvr>
                                        <p:cTn id="155" dur="1000"/>
                                        <p:tgtEl>
                                          <p:spTgt spid="62"/>
                                        </p:tgtEl>
                                      </p:cBhvr>
                                    </p:animEffect>
                                  </p:childTnLst>
                                </p:cTn>
                              </p:par>
                            </p:childTnLst>
                          </p:cTn>
                        </p:par>
                        <p:par>
                          <p:cTn id="156" fill="hold">
                            <p:stCondLst>
                              <p:cond delay="4000"/>
                            </p:stCondLst>
                            <p:childTnLst>
                              <p:par>
                                <p:cTn id="157" presetID="22" presetClass="entr" presetSubtype="4" fill="hold" grpId="0" nodeType="after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wipe(down)">
                                      <p:cBhvr>
                                        <p:cTn id="159" dur="1000"/>
                                        <p:tgtEl>
                                          <p:spTgt spid="63"/>
                                        </p:tgtEl>
                                      </p:cBhvr>
                                    </p:animEffect>
                                  </p:childTnLst>
                                </p:cTn>
                              </p:par>
                            </p:childTnLst>
                          </p:cTn>
                        </p:par>
                        <p:par>
                          <p:cTn id="160" fill="hold">
                            <p:stCondLst>
                              <p:cond delay="5000"/>
                            </p:stCondLst>
                            <p:childTnLst>
                              <p:par>
                                <p:cTn id="161" presetID="22" presetClass="entr" presetSubtype="4" fill="hold" grpId="0" nodeType="afterEffect">
                                  <p:stCondLst>
                                    <p:cond delay="0"/>
                                  </p:stCondLst>
                                  <p:childTnLst>
                                    <p:set>
                                      <p:cBhvr>
                                        <p:cTn id="162" dur="1" fill="hold">
                                          <p:stCondLst>
                                            <p:cond delay="0"/>
                                          </p:stCondLst>
                                        </p:cTn>
                                        <p:tgtEl>
                                          <p:spTgt spid="65"/>
                                        </p:tgtEl>
                                        <p:attrNameLst>
                                          <p:attrName>style.visibility</p:attrName>
                                        </p:attrNameLst>
                                      </p:cBhvr>
                                      <p:to>
                                        <p:strVal val="visible"/>
                                      </p:to>
                                    </p:set>
                                    <p:animEffect transition="in" filter="wipe(down)">
                                      <p:cBhvr>
                                        <p:cTn id="163" dur="1000"/>
                                        <p:tgtEl>
                                          <p:spTgt spid="65"/>
                                        </p:tgtEl>
                                      </p:cBhvr>
                                    </p:animEffect>
                                  </p:childTnLst>
                                </p:cTn>
                              </p:par>
                            </p:childTnLst>
                          </p:cTn>
                        </p:par>
                        <p:par>
                          <p:cTn id="164" fill="hold">
                            <p:stCondLst>
                              <p:cond delay="6000"/>
                            </p:stCondLst>
                            <p:childTnLst>
                              <p:par>
                                <p:cTn id="165" presetID="22" presetClass="entr" presetSubtype="8" fill="hold" grpId="0" nodeType="afterEffect">
                                  <p:stCondLst>
                                    <p:cond delay="0"/>
                                  </p:stCondLst>
                                  <p:childTnLst>
                                    <p:set>
                                      <p:cBhvr>
                                        <p:cTn id="166" dur="1" fill="hold">
                                          <p:stCondLst>
                                            <p:cond delay="0"/>
                                          </p:stCondLst>
                                        </p:cTn>
                                        <p:tgtEl>
                                          <p:spTgt spid="66"/>
                                        </p:tgtEl>
                                        <p:attrNameLst>
                                          <p:attrName>style.visibility</p:attrName>
                                        </p:attrNameLst>
                                      </p:cBhvr>
                                      <p:to>
                                        <p:strVal val="visible"/>
                                      </p:to>
                                    </p:set>
                                    <p:animEffect transition="in" filter="wipe(left)">
                                      <p:cBhvr>
                                        <p:cTn id="167" dur="1000"/>
                                        <p:tgtEl>
                                          <p:spTgt spid="66"/>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grpId="0" nodeType="clickEffect">
                                  <p:stCondLst>
                                    <p:cond delay="0"/>
                                  </p:stCondLst>
                                  <p:childTnLst>
                                    <p:set>
                                      <p:cBhvr>
                                        <p:cTn id="171" dur="1" fill="hold">
                                          <p:stCondLst>
                                            <p:cond delay="0"/>
                                          </p:stCondLst>
                                        </p:cTn>
                                        <p:tgtEl>
                                          <p:spTgt spid="32"/>
                                        </p:tgtEl>
                                        <p:attrNameLst>
                                          <p:attrName>style.visibility</p:attrName>
                                        </p:attrNameLst>
                                      </p:cBhvr>
                                      <p:to>
                                        <p:strVal val="visible"/>
                                      </p:to>
                                    </p:set>
                                    <p:animEffect transition="in" filter="wipe(up)">
                                      <p:cBhvr>
                                        <p:cTn id="172" dur="1000"/>
                                        <p:tgtEl>
                                          <p:spTgt spid="32"/>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1" fill="hold" grpId="0" nodeType="clickEffect">
                                  <p:stCondLst>
                                    <p:cond delay="0"/>
                                  </p:stCondLst>
                                  <p:childTnLst>
                                    <p:set>
                                      <p:cBhvr>
                                        <p:cTn id="176" dur="1" fill="hold">
                                          <p:stCondLst>
                                            <p:cond delay="0"/>
                                          </p:stCondLst>
                                        </p:cTn>
                                        <p:tgtEl>
                                          <p:spTgt spid="33"/>
                                        </p:tgtEl>
                                        <p:attrNameLst>
                                          <p:attrName>style.visibility</p:attrName>
                                        </p:attrNameLst>
                                      </p:cBhvr>
                                      <p:to>
                                        <p:strVal val="visible"/>
                                      </p:to>
                                    </p:set>
                                    <p:animEffect transition="in" filter="wipe(up)">
                                      <p:cBhvr>
                                        <p:cTn id="177" dur="1000"/>
                                        <p:tgtEl>
                                          <p:spTgt spid="33"/>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grpId="0" nodeType="clickEffect">
                                  <p:stCondLst>
                                    <p:cond delay="0"/>
                                  </p:stCondLst>
                                  <p:childTnLst>
                                    <p:set>
                                      <p:cBhvr>
                                        <p:cTn id="181" dur="1" fill="hold">
                                          <p:stCondLst>
                                            <p:cond delay="0"/>
                                          </p:stCondLst>
                                        </p:cTn>
                                        <p:tgtEl>
                                          <p:spTgt spid="34"/>
                                        </p:tgtEl>
                                        <p:attrNameLst>
                                          <p:attrName>style.visibility</p:attrName>
                                        </p:attrNameLst>
                                      </p:cBhvr>
                                      <p:to>
                                        <p:strVal val="visible"/>
                                      </p:to>
                                    </p:set>
                                    <p:animEffect transition="in" filter="wipe(up)">
                                      <p:cBhvr>
                                        <p:cTn id="182" dur="1000"/>
                                        <p:tgtEl>
                                          <p:spTgt spid="34"/>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1" fill="hold" grpId="0" nodeType="clickEffect">
                                  <p:stCondLst>
                                    <p:cond delay="0"/>
                                  </p:stCondLst>
                                  <p:childTnLst>
                                    <p:set>
                                      <p:cBhvr>
                                        <p:cTn id="186" dur="1" fill="hold">
                                          <p:stCondLst>
                                            <p:cond delay="0"/>
                                          </p:stCondLst>
                                        </p:cTn>
                                        <p:tgtEl>
                                          <p:spTgt spid="35"/>
                                        </p:tgtEl>
                                        <p:attrNameLst>
                                          <p:attrName>style.visibility</p:attrName>
                                        </p:attrNameLst>
                                      </p:cBhvr>
                                      <p:to>
                                        <p:strVal val="visible"/>
                                      </p:to>
                                    </p:set>
                                    <p:animEffect transition="in" filter="wipe(up)">
                                      <p:cBhvr>
                                        <p:cTn id="187" dur="1000"/>
                                        <p:tgtEl>
                                          <p:spTgt spid="35"/>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1" fill="hold" grpId="0" nodeType="clickEffect">
                                  <p:stCondLst>
                                    <p:cond delay="0"/>
                                  </p:stCondLst>
                                  <p:childTnLst>
                                    <p:set>
                                      <p:cBhvr>
                                        <p:cTn id="191" dur="1" fill="hold">
                                          <p:stCondLst>
                                            <p:cond delay="0"/>
                                          </p:stCondLst>
                                        </p:cTn>
                                        <p:tgtEl>
                                          <p:spTgt spid="36"/>
                                        </p:tgtEl>
                                        <p:attrNameLst>
                                          <p:attrName>style.visibility</p:attrName>
                                        </p:attrNameLst>
                                      </p:cBhvr>
                                      <p:to>
                                        <p:strVal val="visible"/>
                                      </p:to>
                                    </p:set>
                                    <p:animEffect transition="in" filter="wipe(up)">
                                      <p:cBhvr>
                                        <p:cTn id="192" dur="1000"/>
                                        <p:tgtEl>
                                          <p:spTgt spid="36"/>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grpId="0" nodeType="clickEffect">
                                  <p:stCondLst>
                                    <p:cond delay="0"/>
                                  </p:stCondLst>
                                  <p:childTnLst>
                                    <p:set>
                                      <p:cBhvr>
                                        <p:cTn id="196" dur="1" fill="hold">
                                          <p:stCondLst>
                                            <p:cond delay="0"/>
                                          </p:stCondLst>
                                        </p:cTn>
                                        <p:tgtEl>
                                          <p:spTgt spid="37"/>
                                        </p:tgtEl>
                                        <p:attrNameLst>
                                          <p:attrName>style.visibility</p:attrName>
                                        </p:attrNameLst>
                                      </p:cBhvr>
                                      <p:to>
                                        <p:strVal val="visible"/>
                                      </p:to>
                                    </p:set>
                                    <p:animEffect transition="in" filter="wipe(up)">
                                      <p:cBhvr>
                                        <p:cTn id="197" dur="1000"/>
                                        <p:tgtEl>
                                          <p:spTgt spid="3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24"/>
                                        </p:tgtEl>
                                        <p:attrNameLst>
                                          <p:attrName>style.visibility</p:attrName>
                                        </p:attrNameLst>
                                      </p:cBhvr>
                                      <p:to>
                                        <p:strVal val="visible"/>
                                      </p:to>
                                    </p:set>
                                    <p:animEffect transition="in" filter="wipe(left)">
                                      <p:cBhvr>
                                        <p:cTn id="202" dur="1000"/>
                                        <p:tgtEl>
                                          <p:spTgt spid="24"/>
                                        </p:tgtEl>
                                      </p:cBhvr>
                                    </p:animEffect>
                                  </p:childTnLst>
                                </p:cTn>
                              </p:par>
                            </p:childTnLst>
                          </p:cTn>
                        </p:par>
                        <p:par>
                          <p:cTn id="203" fill="hold">
                            <p:stCondLst>
                              <p:cond delay="1000"/>
                            </p:stCondLst>
                            <p:childTnLst>
                              <p:par>
                                <p:cTn id="204" presetID="22" presetClass="entr" presetSubtype="8" fill="hold" grpId="0" nodeType="after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left)">
                                      <p:cBhvr>
                                        <p:cTn id="206" dur="1000"/>
                                        <p:tgtEl>
                                          <p:spTgt spid="25"/>
                                        </p:tgtEl>
                                      </p:cBhvr>
                                    </p:animEffect>
                                  </p:childTnLst>
                                </p:cTn>
                              </p:par>
                            </p:childTnLst>
                          </p:cTn>
                        </p:par>
                        <p:par>
                          <p:cTn id="207" fill="hold">
                            <p:stCondLst>
                              <p:cond delay="2000"/>
                            </p:stCondLst>
                            <p:childTnLst>
                              <p:par>
                                <p:cTn id="208" presetID="22" presetClass="entr" presetSubtype="8" fill="hold" grpId="0" nodeType="afterEffect">
                                  <p:stCondLst>
                                    <p:cond delay="0"/>
                                  </p:stCondLst>
                                  <p:childTnLst>
                                    <p:set>
                                      <p:cBhvr>
                                        <p:cTn id="209" dur="1" fill="hold">
                                          <p:stCondLst>
                                            <p:cond delay="0"/>
                                          </p:stCondLst>
                                        </p:cTn>
                                        <p:tgtEl>
                                          <p:spTgt spid="26"/>
                                        </p:tgtEl>
                                        <p:attrNameLst>
                                          <p:attrName>style.visibility</p:attrName>
                                        </p:attrNameLst>
                                      </p:cBhvr>
                                      <p:to>
                                        <p:strVal val="visible"/>
                                      </p:to>
                                    </p:set>
                                    <p:animEffect transition="in" filter="wipe(left)">
                                      <p:cBhvr>
                                        <p:cTn id="210" dur="1000"/>
                                        <p:tgtEl>
                                          <p:spTgt spid="26"/>
                                        </p:tgtEl>
                                      </p:cBhvr>
                                    </p:animEffect>
                                  </p:childTnLst>
                                </p:cTn>
                              </p:par>
                            </p:childTnLst>
                          </p:cTn>
                        </p:par>
                        <p:par>
                          <p:cTn id="211" fill="hold">
                            <p:stCondLst>
                              <p:cond delay="3000"/>
                            </p:stCondLst>
                            <p:childTnLst>
                              <p:par>
                                <p:cTn id="212" presetID="22" presetClass="entr" presetSubtype="8" fill="hold" grpId="0" nodeType="afterEffect">
                                  <p:stCondLst>
                                    <p:cond delay="0"/>
                                  </p:stCondLst>
                                  <p:childTnLst>
                                    <p:set>
                                      <p:cBhvr>
                                        <p:cTn id="213" dur="1" fill="hold">
                                          <p:stCondLst>
                                            <p:cond delay="0"/>
                                          </p:stCondLst>
                                        </p:cTn>
                                        <p:tgtEl>
                                          <p:spTgt spid="30"/>
                                        </p:tgtEl>
                                        <p:attrNameLst>
                                          <p:attrName>style.visibility</p:attrName>
                                        </p:attrNameLst>
                                      </p:cBhvr>
                                      <p:to>
                                        <p:strVal val="visible"/>
                                      </p:to>
                                    </p:set>
                                    <p:animEffect transition="in" filter="wipe(left)">
                                      <p:cBhvr>
                                        <p:cTn id="214" dur="1000"/>
                                        <p:tgtEl>
                                          <p:spTgt spid="30"/>
                                        </p:tgtEl>
                                      </p:cBhvr>
                                    </p:animEffect>
                                  </p:childTnLst>
                                </p:cTn>
                              </p:par>
                            </p:childTnLst>
                          </p:cTn>
                        </p:par>
                        <p:par>
                          <p:cTn id="215" fill="hold">
                            <p:stCondLst>
                              <p:cond delay="4000"/>
                            </p:stCondLst>
                            <p:childTnLst>
                              <p:par>
                                <p:cTn id="216" presetID="22" presetClass="entr" presetSubtype="8" fill="hold" grpId="0" nodeType="afterEffect">
                                  <p:stCondLst>
                                    <p:cond delay="0"/>
                                  </p:stCondLst>
                                  <p:childTnLst>
                                    <p:set>
                                      <p:cBhvr>
                                        <p:cTn id="217" dur="1" fill="hold">
                                          <p:stCondLst>
                                            <p:cond delay="0"/>
                                          </p:stCondLst>
                                        </p:cTn>
                                        <p:tgtEl>
                                          <p:spTgt spid="29"/>
                                        </p:tgtEl>
                                        <p:attrNameLst>
                                          <p:attrName>style.visibility</p:attrName>
                                        </p:attrNameLst>
                                      </p:cBhvr>
                                      <p:to>
                                        <p:strVal val="visible"/>
                                      </p:to>
                                    </p:set>
                                    <p:animEffect transition="in" filter="wipe(left)">
                                      <p:cBhvr>
                                        <p:cTn id="218" dur="1000"/>
                                        <p:tgtEl>
                                          <p:spTgt spid="29"/>
                                        </p:tgtEl>
                                      </p:cBhvr>
                                    </p:animEffect>
                                  </p:childTnLst>
                                </p:cTn>
                              </p:par>
                            </p:childTnLst>
                          </p:cTn>
                        </p:par>
                        <p:par>
                          <p:cTn id="219" fill="hold">
                            <p:stCondLst>
                              <p:cond delay="5000"/>
                            </p:stCondLst>
                            <p:childTnLst>
                              <p:par>
                                <p:cTn id="220" presetID="22" presetClass="entr" presetSubtype="8" fill="hold" grpId="0" nodeType="afterEffect">
                                  <p:stCondLst>
                                    <p:cond delay="0"/>
                                  </p:stCondLst>
                                  <p:childTnLst>
                                    <p:set>
                                      <p:cBhvr>
                                        <p:cTn id="221" dur="1" fill="hold">
                                          <p:stCondLst>
                                            <p:cond delay="0"/>
                                          </p:stCondLst>
                                        </p:cTn>
                                        <p:tgtEl>
                                          <p:spTgt spid="28"/>
                                        </p:tgtEl>
                                        <p:attrNameLst>
                                          <p:attrName>style.visibility</p:attrName>
                                        </p:attrNameLst>
                                      </p:cBhvr>
                                      <p:to>
                                        <p:strVal val="visible"/>
                                      </p:to>
                                    </p:set>
                                    <p:animEffect transition="in" filter="wipe(left)">
                                      <p:cBhvr>
                                        <p:cTn id="222" dur="1000"/>
                                        <p:tgtEl>
                                          <p:spTgt spid="28"/>
                                        </p:tgtEl>
                                      </p:cBhvr>
                                    </p:animEffect>
                                  </p:childTnLst>
                                </p:cTn>
                              </p:par>
                            </p:childTnLst>
                          </p:cTn>
                        </p:par>
                        <p:par>
                          <p:cTn id="223" fill="hold">
                            <p:stCondLst>
                              <p:cond delay="6000"/>
                            </p:stCondLst>
                            <p:childTnLst>
                              <p:par>
                                <p:cTn id="224" presetID="22" presetClass="entr" presetSubtype="8" fill="hold" grpId="0" nodeType="afterEffect">
                                  <p:stCondLst>
                                    <p:cond delay="0"/>
                                  </p:stCondLst>
                                  <p:childTnLst>
                                    <p:set>
                                      <p:cBhvr>
                                        <p:cTn id="225" dur="1" fill="hold">
                                          <p:stCondLst>
                                            <p:cond delay="0"/>
                                          </p:stCondLst>
                                        </p:cTn>
                                        <p:tgtEl>
                                          <p:spTgt spid="27"/>
                                        </p:tgtEl>
                                        <p:attrNameLst>
                                          <p:attrName>style.visibility</p:attrName>
                                        </p:attrNameLst>
                                      </p:cBhvr>
                                      <p:to>
                                        <p:strVal val="visible"/>
                                      </p:to>
                                    </p:set>
                                    <p:animEffect transition="in" filter="wipe(left)">
                                      <p:cBhvr>
                                        <p:cTn id="226" dur="1000"/>
                                        <p:tgtEl>
                                          <p:spTgt spid="27"/>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grpId="0" nodeType="clickEffect">
                                  <p:stCondLst>
                                    <p:cond delay="0"/>
                                  </p:stCondLst>
                                  <p:childTnLst>
                                    <p:set>
                                      <p:cBhvr>
                                        <p:cTn id="230" dur="1" fill="hold">
                                          <p:stCondLst>
                                            <p:cond delay="0"/>
                                          </p:stCondLst>
                                        </p:cTn>
                                        <p:tgtEl>
                                          <p:spTgt spid="38"/>
                                        </p:tgtEl>
                                        <p:attrNameLst>
                                          <p:attrName>style.visibility</p:attrName>
                                        </p:attrNameLst>
                                      </p:cBhvr>
                                      <p:to>
                                        <p:strVal val="visible"/>
                                      </p:to>
                                    </p:set>
                                    <p:animEffect transition="in" filter="wipe(down)">
                                      <p:cBhvr>
                                        <p:cTn id="231" dur="1000"/>
                                        <p:tgtEl>
                                          <p:spTgt spid="38"/>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grpId="0" nodeType="clickEffect">
                                  <p:stCondLst>
                                    <p:cond delay="0"/>
                                  </p:stCondLst>
                                  <p:childTnLst>
                                    <p:set>
                                      <p:cBhvr>
                                        <p:cTn id="235" dur="1" fill="hold">
                                          <p:stCondLst>
                                            <p:cond delay="0"/>
                                          </p:stCondLst>
                                        </p:cTn>
                                        <p:tgtEl>
                                          <p:spTgt spid="39"/>
                                        </p:tgtEl>
                                        <p:attrNameLst>
                                          <p:attrName>style.visibility</p:attrName>
                                        </p:attrNameLst>
                                      </p:cBhvr>
                                      <p:to>
                                        <p:strVal val="visible"/>
                                      </p:to>
                                    </p:set>
                                    <p:animEffect transition="in" filter="wipe(down)">
                                      <p:cBhvr>
                                        <p:cTn id="236" dur="1000"/>
                                        <p:tgtEl>
                                          <p:spTgt spid="39"/>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4" fill="hold" grpId="0" nodeType="clickEffect">
                                  <p:stCondLst>
                                    <p:cond delay="0"/>
                                  </p:stCondLst>
                                  <p:childTnLst>
                                    <p:set>
                                      <p:cBhvr>
                                        <p:cTn id="240" dur="1" fill="hold">
                                          <p:stCondLst>
                                            <p:cond delay="0"/>
                                          </p:stCondLst>
                                        </p:cTn>
                                        <p:tgtEl>
                                          <p:spTgt spid="40"/>
                                        </p:tgtEl>
                                        <p:attrNameLst>
                                          <p:attrName>style.visibility</p:attrName>
                                        </p:attrNameLst>
                                      </p:cBhvr>
                                      <p:to>
                                        <p:strVal val="visible"/>
                                      </p:to>
                                    </p:set>
                                    <p:animEffect transition="in" filter="wipe(down)">
                                      <p:cBhvr>
                                        <p:cTn id="241" dur="1000"/>
                                        <p:tgtEl>
                                          <p:spTgt spid="40"/>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4" fill="hold" grpId="0" nodeType="clickEffect">
                                  <p:stCondLst>
                                    <p:cond delay="0"/>
                                  </p:stCondLst>
                                  <p:childTnLst>
                                    <p:set>
                                      <p:cBhvr>
                                        <p:cTn id="245" dur="1" fill="hold">
                                          <p:stCondLst>
                                            <p:cond delay="0"/>
                                          </p:stCondLst>
                                        </p:cTn>
                                        <p:tgtEl>
                                          <p:spTgt spid="41"/>
                                        </p:tgtEl>
                                        <p:attrNameLst>
                                          <p:attrName>style.visibility</p:attrName>
                                        </p:attrNameLst>
                                      </p:cBhvr>
                                      <p:to>
                                        <p:strVal val="visible"/>
                                      </p:to>
                                    </p:set>
                                    <p:animEffect transition="in" filter="wipe(down)">
                                      <p:cBhvr>
                                        <p:cTn id="246" dur="1000"/>
                                        <p:tgtEl>
                                          <p:spTgt spid="41"/>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4" fill="hold" grpId="0" nodeType="clickEffect">
                                  <p:stCondLst>
                                    <p:cond delay="0"/>
                                  </p:stCondLst>
                                  <p:childTnLst>
                                    <p:set>
                                      <p:cBhvr>
                                        <p:cTn id="250" dur="1" fill="hold">
                                          <p:stCondLst>
                                            <p:cond delay="0"/>
                                          </p:stCondLst>
                                        </p:cTn>
                                        <p:tgtEl>
                                          <p:spTgt spid="42"/>
                                        </p:tgtEl>
                                        <p:attrNameLst>
                                          <p:attrName>style.visibility</p:attrName>
                                        </p:attrNameLst>
                                      </p:cBhvr>
                                      <p:to>
                                        <p:strVal val="visible"/>
                                      </p:to>
                                    </p:set>
                                    <p:animEffect transition="in" filter="wipe(down)">
                                      <p:cBhvr>
                                        <p:cTn id="251" dur="1000"/>
                                        <p:tgtEl>
                                          <p:spTgt spid="42"/>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4" fill="hold" grpId="0" nodeType="clickEffect">
                                  <p:stCondLst>
                                    <p:cond delay="0"/>
                                  </p:stCondLst>
                                  <p:childTnLst>
                                    <p:set>
                                      <p:cBhvr>
                                        <p:cTn id="255" dur="1" fill="hold">
                                          <p:stCondLst>
                                            <p:cond delay="0"/>
                                          </p:stCondLst>
                                        </p:cTn>
                                        <p:tgtEl>
                                          <p:spTgt spid="43"/>
                                        </p:tgtEl>
                                        <p:attrNameLst>
                                          <p:attrName>style.visibility</p:attrName>
                                        </p:attrNameLst>
                                      </p:cBhvr>
                                      <p:to>
                                        <p:strVal val="visible"/>
                                      </p:to>
                                    </p:set>
                                    <p:animEffect transition="in" filter="wipe(down)">
                                      <p:cBhvr>
                                        <p:cTn id="256" dur="1000"/>
                                        <p:tgtEl>
                                          <p:spTgt spid="43"/>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4" fill="hold" grpId="0" nodeType="clickEffect">
                                  <p:stCondLst>
                                    <p:cond delay="0"/>
                                  </p:stCondLst>
                                  <p:childTnLst>
                                    <p:set>
                                      <p:cBhvr>
                                        <p:cTn id="260" dur="1" fill="hold">
                                          <p:stCondLst>
                                            <p:cond delay="0"/>
                                          </p:stCondLst>
                                        </p:cTn>
                                        <p:tgtEl>
                                          <p:spTgt spid="44"/>
                                        </p:tgtEl>
                                        <p:attrNameLst>
                                          <p:attrName>style.visibility</p:attrName>
                                        </p:attrNameLst>
                                      </p:cBhvr>
                                      <p:to>
                                        <p:strVal val="visible"/>
                                      </p:to>
                                    </p:set>
                                    <p:animEffect transition="in" filter="wipe(down)">
                                      <p:cBhvr>
                                        <p:cTn id="261" dur="1000"/>
                                        <p:tgtEl>
                                          <p:spTgt spid="44"/>
                                        </p:tgtEl>
                                      </p:cBhvr>
                                    </p:animEffect>
                                  </p:childTnLst>
                                </p:cTn>
                              </p:par>
                            </p:childTnLst>
                          </p:cTn>
                        </p:par>
                      </p:childTnLst>
                    </p:cTn>
                  </p:par>
                  <p:par>
                    <p:cTn id="262" fill="hold">
                      <p:stCondLst>
                        <p:cond delay="indefinite"/>
                      </p:stCondLst>
                      <p:childTnLst>
                        <p:par>
                          <p:cTn id="263" fill="hold">
                            <p:stCondLst>
                              <p:cond delay="0"/>
                            </p:stCondLst>
                            <p:childTnLst>
                              <p:par>
                                <p:cTn id="264" presetID="21" presetClass="entr" presetSubtype="1" fill="hold" grpId="0" nodeType="clickEffect">
                                  <p:stCondLst>
                                    <p:cond delay="0"/>
                                  </p:stCondLst>
                                  <p:childTnLst>
                                    <p:set>
                                      <p:cBhvr>
                                        <p:cTn id="265" dur="1" fill="hold">
                                          <p:stCondLst>
                                            <p:cond delay="0"/>
                                          </p:stCondLst>
                                        </p:cTn>
                                        <p:tgtEl>
                                          <p:spTgt spid="45"/>
                                        </p:tgtEl>
                                        <p:attrNameLst>
                                          <p:attrName>style.visibility</p:attrName>
                                        </p:attrNameLst>
                                      </p:cBhvr>
                                      <p:to>
                                        <p:strVal val="visible"/>
                                      </p:to>
                                    </p:set>
                                    <p:animEffect transition="in" filter="wheel(1)">
                                      <p:cBhvr>
                                        <p:cTn id="266"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animBg="1"/>
      <p:bldP spid="57" grpId="0" animBg="1"/>
      <p:bldP spid="58" grpId="0" animBg="1"/>
      <p:bldP spid="59" grpId="0"/>
      <p:bldP spid="60" grpId="0" animBg="1"/>
      <p:bldP spid="61" grpId="0" animBg="1"/>
      <p:bldP spid="62" grpId="0" animBg="1"/>
      <p:bldP spid="63" grpId="0" animBg="1"/>
      <p:bldP spid="64" grpId="0" animBg="1"/>
      <p:bldP spid="65" grpId="0" animBg="1"/>
      <p:bldP spid="66" grpId="0"/>
      <p:bldP spid="67" grpId="0"/>
      <p:bldP spid="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Prepared by </a:t>
            </a:r>
            <a:r>
              <a:rPr lang="en-US" dirty="0" err="1" smtClean="0"/>
              <a:t>Er</a:t>
            </a:r>
            <a:r>
              <a:rPr lang="en-US" dirty="0" smtClean="0"/>
              <a:t>. Bibek </a:t>
            </a:r>
            <a:r>
              <a:rPr lang="en-US" dirty="0" err="1" smtClean="0"/>
              <a:t>Magar</a:t>
            </a:r>
            <a:r>
              <a:rPr lang="en-US" dirty="0" smtClean="0"/>
              <a:t> ( bibek.magar@thc.tu.edu.np)</a:t>
            </a:r>
            <a:endParaRPr lang="en-US" dirty="0"/>
          </a:p>
        </p:txBody>
      </p:sp>
      <p:sp>
        <p:nvSpPr>
          <p:cNvPr id="58" name="TextBox 57"/>
          <p:cNvSpPr txBox="1"/>
          <p:nvPr/>
        </p:nvSpPr>
        <p:spPr>
          <a:xfrm>
            <a:off x="10812877" y="2627535"/>
            <a:ext cx="588134" cy="369332"/>
          </a:xfrm>
          <a:prstGeom prst="rect">
            <a:avLst/>
          </a:prstGeom>
          <a:noFill/>
        </p:spPr>
        <p:txBody>
          <a:bodyPr wrap="square" rtlCol="0">
            <a:spAutoFit/>
          </a:bodyPr>
          <a:lstStyle/>
          <a:p>
            <a:r>
              <a:rPr lang="en-US" dirty="0" smtClean="0"/>
              <a:t>VP</a:t>
            </a:r>
            <a:endParaRPr lang="en-US" dirty="0"/>
          </a:p>
        </p:txBody>
      </p:sp>
      <p:sp>
        <p:nvSpPr>
          <p:cNvPr id="59" name="TextBox 58"/>
          <p:cNvSpPr txBox="1"/>
          <p:nvPr/>
        </p:nvSpPr>
        <p:spPr>
          <a:xfrm>
            <a:off x="10852150" y="3036153"/>
            <a:ext cx="588134" cy="369332"/>
          </a:xfrm>
          <a:prstGeom prst="rect">
            <a:avLst/>
          </a:prstGeom>
          <a:noFill/>
        </p:spPr>
        <p:txBody>
          <a:bodyPr wrap="square" rtlCol="0">
            <a:spAutoFit/>
          </a:bodyPr>
          <a:lstStyle/>
          <a:p>
            <a:r>
              <a:rPr lang="en-US" dirty="0" smtClean="0"/>
              <a:t>HP</a:t>
            </a:r>
            <a:endParaRPr lang="en-US" dirty="0"/>
          </a:p>
        </p:txBody>
      </p:sp>
      <p:sp>
        <p:nvSpPr>
          <p:cNvPr id="60" name="TextBox 59"/>
          <p:cNvSpPr txBox="1"/>
          <p:nvPr/>
        </p:nvSpPr>
        <p:spPr>
          <a:xfrm>
            <a:off x="618186" y="309091"/>
            <a:ext cx="11114469" cy="707886"/>
          </a:xfrm>
          <a:prstGeom prst="rect">
            <a:avLst/>
          </a:prstGeom>
          <a:noFill/>
        </p:spPr>
        <p:txBody>
          <a:bodyPr wrap="square" rtlCol="0">
            <a:spAutoFit/>
          </a:bodyPr>
          <a:lstStyle/>
          <a:p>
            <a:r>
              <a:rPr lang="en-US" sz="2000" dirty="0"/>
              <a:t>4) </a:t>
            </a:r>
            <a:r>
              <a:rPr lang="en-US" sz="2000" dirty="0" smtClean="0"/>
              <a:t>A </a:t>
            </a:r>
            <a:r>
              <a:rPr lang="en-US" sz="2000" dirty="0"/>
              <a:t>square </a:t>
            </a:r>
            <a:r>
              <a:rPr lang="en-US" sz="2000" dirty="0" smtClean="0"/>
              <a:t>ABCD </a:t>
            </a:r>
            <a:r>
              <a:rPr lang="en-US" sz="2000" dirty="0"/>
              <a:t>of 50 mm side has its corner A </a:t>
            </a:r>
            <a:r>
              <a:rPr lang="en-US" sz="2000" dirty="0" smtClean="0"/>
              <a:t>in the </a:t>
            </a:r>
            <a:r>
              <a:rPr lang="en-US" sz="2000" dirty="0"/>
              <a:t>H.P., its diagonal AC inclined at 30° to the H.P. and the diagonal </a:t>
            </a:r>
            <a:r>
              <a:rPr lang="en-US" sz="2000" dirty="0" smtClean="0"/>
              <a:t>BD </a:t>
            </a:r>
            <a:r>
              <a:rPr lang="en-US" sz="2000" dirty="0"/>
              <a:t>inclined at 45° to the V.P. and parallel to the H.P. Draw its projections.</a:t>
            </a:r>
          </a:p>
        </p:txBody>
      </p:sp>
      <p:sp>
        <p:nvSpPr>
          <p:cNvPr id="8" name="Line 6"/>
          <p:cNvSpPr>
            <a:spLocks noChangeShapeType="1"/>
          </p:cNvSpPr>
          <p:nvPr/>
        </p:nvSpPr>
        <p:spPr bwMode="auto">
          <a:xfrm>
            <a:off x="-3175" y="3565525"/>
            <a:ext cx="11941176"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323850" y="3017838"/>
            <a:ext cx="10579101" cy="0"/>
          </a:xfrm>
          <a:prstGeom prst="line">
            <a:avLst/>
          </a:prstGeom>
          <a:noFill/>
          <a:ln w="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2586037" y="3017838"/>
            <a:ext cx="0" cy="248761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a:off x="2586037" y="3565525"/>
            <a:ext cx="968375"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H="1">
            <a:off x="1616075" y="3565525"/>
            <a:ext cx="969963"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a:off x="1616075" y="4535488"/>
            <a:ext cx="53355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a:off x="1616075" y="4535488"/>
            <a:ext cx="969963"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V="1">
            <a:off x="2586037" y="4535488"/>
            <a:ext cx="968375"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a:off x="2586037" y="5505450"/>
            <a:ext cx="4037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V="1">
            <a:off x="1616075" y="3017838"/>
            <a:ext cx="0" cy="151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V="1">
            <a:off x="3554412" y="3017838"/>
            <a:ext cx="0" cy="151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1616075" y="3017838"/>
            <a:ext cx="1938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4764087" y="3017838"/>
            <a:ext cx="0" cy="151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flipV="1">
            <a:off x="4764087" y="1462088"/>
            <a:ext cx="2692400" cy="1555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a:off x="5603875" y="2532063"/>
            <a:ext cx="0" cy="2973387"/>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a:off x="6443662" y="2047875"/>
            <a:ext cx="0" cy="248761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V="1">
            <a:off x="4764087" y="2532063"/>
            <a:ext cx="839788" cy="485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flipV="1">
            <a:off x="5603875" y="2047875"/>
            <a:ext cx="839788" cy="4841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flipV="1">
            <a:off x="4764087" y="3565525"/>
            <a:ext cx="839788"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5603875" y="3565525"/>
            <a:ext cx="839788"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flipH="1">
            <a:off x="5603875" y="4535488"/>
            <a:ext cx="839788"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H="1" flipV="1">
            <a:off x="4764087" y="4535488"/>
            <a:ext cx="839788" cy="9699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a:off x="8504237" y="2532063"/>
            <a:ext cx="0" cy="103346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a:off x="8504237" y="3565525"/>
            <a:ext cx="2117725" cy="2120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8331200" y="3478213"/>
            <a:ext cx="1630363" cy="1631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31"/>
          <p:cNvSpPr>
            <a:spLocks noChangeShapeType="1"/>
          </p:cNvSpPr>
          <p:nvPr/>
        </p:nvSpPr>
        <p:spPr bwMode="auto">
          <a:xfrm flipH="1" flipV="1">
            <a:off x="8504237" y="3565525"/>
            <a:ext cx="90488" cy="1279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32"/>
          <p:cNvSpPr>
            <a:spLocks noChangeShapeType="1"/>
          </p:cNvSpPr>
          <p:nvPr/>
        </p:nvSpPr>
        <p:spPr bwMode="auto">
          <a:xfrm flipH="1" flipV="1">
            <a:off x="8504237" y="3565525"/>
            <a:ext cx="1277938" cy="92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3"/>
          <p:cNvSpPr>
            <a:spLocks noChangeShapeType="1"/>
          </p:cNvSpPr>
          <p:nvPr/>
        </p:nvSpPr>
        <p:spPr bwMode="auto">
          <a:xfrm>
            <a:off x="8594725" y="4845050"/>
            <a:ext cx="1279525" cy="92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34"/>
          <p:cNvSpPr>
            <a:spLocks noChangeShapeType="1"/>
          </p:cNvSpPr>
          <p:nvPr/>
        </p:nvSpPr>
        <p:spPr bwMode="auto">
          <a:xfrm>
            <a:off x="9782175" y="3657600"/>
            <a:ext cx="92075" cy="1279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35"/>
          <p:cNvSpPr>
            <a:spLocks noChangeShapeType="1"/>
          </p:cNvSpPr>
          <p:nvPr/>
        </p:nvSpPr>
        <p:spPr bwMode="auto">
          <a:xfrm>
            <a:off x="6443662" y="2047875"/>
            <a:ext cx="41513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36"/>
          <p:cNvSpPr>
            <a:spLocks noChangeShapeType="1"/>
          </p:cNvSpPr>
          <p:nvPr/>
        </p:nvSpPr>
        <p:spPr bwMode="auto">
          <a:xfrm>
            <a:off x="5603875" y="2532063"/>
            <a:ext cx="51228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7"/>
          <p:cNvSpPr>
            <a:spLocks noChangeShapeType="1"/>
          </p:cNvSpPr>
          <p:nvPr/>
        </p:nvSpPr>
        <p:spPr bwMode="auto">
          <a:xfrm flipV="1">
            <a:off x="9874250" y="2532063"/>
            <a:ext cx="0" cy="240506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38"/>
          <p:cNvSpPr>
            <a:spLocks noChangeShapeType="1"/>
          </p:cNvSpPr>
          <p:nvPr/>
        </p:nvSpPr>
        <p:spPr bwMode="auto">
          <a:xfrm flipV="1">
            <a:off x="8594725" y="3017838"/>
            <a:ext cx="0" cy="182721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39"/>
          <p:cNvSpPr>
            <a:spLocks noChangeShapeType="1"/>
          </p:cNvSpPr>
          <p:nvPr/>
        </p:nvSpPr>
        <p:spPr bwMode="auto">
          <a:xfrm flipV="1">
            <a:off x="9782175" y="2047875"/>
            <a:ext cx="0" cy="1609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40"/>
          <p:cNvSpPr>
            <a:spLocks noChangeShapeType="1"/>
          </p:cNvSpPr>
          <p:nvPr/>
        </p:nvSpPr>
        <p:spPr bwMode="auto">
          <a:xfrm>
            <a:off x="8504237" y="2532063"/>
            <a:ext cx="90488" cy="485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41"/>
          <p:cNvSpPr>
            <a:spLocks noChangeShapeType="1"/>
          </p:cNvSpPr>
          <p:nvPr/>
        </p:nvSpPr>
        <p:spPr bwMode="auto">
          <a:xfrm flipV="1">
            <a:off x="8594725" y="2532063"/>
            <a:ext cx="1279525" cy="485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42"/>
          <p:cNvSpPr>
            <a:spLocks noChangeShapeType="1"/>
          </p:cNvSpPr>
          <p:nvPr/>
        </p:nvSpPr>
        <p:spPr bwMode="auto">
          <a:xfrm flipH="1" flipV="1">
            <a:off x="9782175" y="2047875"/>
            <a:ext cx="92075" cy="4841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43"/>
          <p:cNvSpPr>
            <a:spLocks noChangeShapeType="1"/>
          </p:cNvSpPr>
          <p:nvPr/>
        </p:nvSpPr>
        <p:spPr bwMode="auto">
          <a:xfrm flipH="1">
            <a:off x="8504237" y="2047875"/>
            <a:ext cx="1277938" cy="4841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44"/>
          <p:cNvSpPr>
            <a:spLocks/>
          </p:cNvSpPr>
          <p:nvPr/>
        </p:nvSpPr>
        <p:spPr bwMode="auto">
          <a:xfrm>
            <a:off x="7281862" y="2419350"/>
            <a:ext cx="66675" cy="460375"/>
          </a:xfrm>
          <a:custGeom>
            <a:avLst/>
            <a:gdLst>
              <a:gd name="T0" fmla="*/ 126 w 126"/>
              <a:gd name="T1" fmla="*/ 871 h 871"/>
              <a:gd name="T2" fmla="*/ 117 w 126"/>
              <a:gd name="T3" fmla="*/ 745 h 871"/>
              <a:gd name="T4" fmla="*/ 105 w 126"/>
              <a:gd name="T5" fmla="*/ 620 h 871"/>
              <a:gd name="T6" fmla="*/ 91 w 126"/>
              <a:gd name="T7" fmla="*/ 495 h 871"/>
              <a:gd name="T8" fmla="*/ 73 w 126"/>
              <a:gd name="T9" fmla="*/ 371 h 871"/>
              <a:gd name="T10" fmla="*/ 52 w 126"/>
              <a:gd name="T11" fmla="*/ 246 h 871"/>
              <a:gd name="T12" fmla="*/ 27 w 126"/>
              <a:gd name="T13" fmla="*/ 123 h 871"/>
              <a:gd name="T14" fmla="*/ 0 w 126"/>
              <a:gd name="T15" fmla="*/ 0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871">
                <a:moveTo>
                  <a:pt x="126" y="871"/>
                </a:moveTo>
                <a:lnTo>
                  <a:pt x="117" y="745"/>
                </a:lnTo>
                <a:lnTo>
                  <a:pt x="105" y="620"/>
                </a:lnTo>
                <a:lnTo>
                  <a:pt x="91" y="495"/>
                </a:lnTo>
                <a:lnTo>
                  <a:pt x="73" y="371"/>
                </a:lnTo>
                <a:lnTo>
                  <a:pt x="52" y="246"/>
                </a:lnTo>
                <a:lnTo>
                  <a:pt x="27" y="12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45"/>
          <p:cNvSpPr>
            <a:spLocks/>
          </p:cNvSpPr>
          <p:nvPr/>
        </p:nvSpPr>
        <p:spPr bwMode="auto">
          <a:xfrm>
            <a:off x="7069137" y="1843088"/>
            <a:ext cx="173038" cy="431800"/>
          </a:xfrm>
          <a:custGeom>
            <a:avLst/>
            <a:gdLst>
              <a:gd name="T0" fmla="*/ 326 w 326"/>
              <a:gd name="T1" fmla="*/ 815 h 815"/>
              <a:gd name="T2" fmla="*/ 290 w 326"/>
              <a:gd name="T3" fmla="*/ 695 h 815"/>
              <a:gd name="T4" fmla="*/ 248 w 326"/>
              <a:gd name="T5" fmla="*/ 576 h 815"/>
              <a:gd name="T6" fmla="*/ 205 w 326"/>
              <a:gd name="T7" fmla="*/ 459 h 815"/>
              <a:gd name="T8" fmla="*/ 158 w 326"/>
              <a:gd name="T9" fmla="*/ 342 h 815"/>
              <a:gd name="T10" fmla="*/ 109 w 326"/>
              <a:gd name="T11" fmla="*/ 226 h 815"/>
              <a:gd name="T12" fmla="*/ 57 w 326"/>
              <a:gd name="T13" fmla="*/ 113 h 815"/>
              <a:gd name="T14" fmla="*/ 0 w 326"/>
              <a:gd name="T15" fmla="*/ 0 h 8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815">
                <a:moveTo>
                  <a:pt x="326" y="815"/>
                </a:moveTo>
                <a:lnTo>
                  <a:pt x="290" y="695"/>
                </a:lnTo>
                <a:lnTo>
                  <a:pt x="248" y="576"/>
                </a:lnTo>
                <a:lnTo>
                  <a:pt x="205" y="459"/>
                </a:lnTo>
                <a:lnTo>
                  <a:pt x="158" y="342"/>
                </a:lnTo>
                <a:lnTo>
                  <a:pt x="109" y="226"/>
                </a:lnTo>
                <a:lnTo>
                  <a:pt x="57" y="11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46"/>
          <p:cNvSpPr>
            <a:spLocks/>
          </p:cNvSpPr>
          <p:nvPr/>
        </p:nvSpPr>
        <p:spPr bwMode="auto">
          <a:xfrm>
            <a:off x="7324725" y="2879725"/>
            <a:ext cx="46038" cy="138112"/>
          </a:xfrm>
          <a:custGeom>
            <a:avLst/>
            <a:gdLst>
              <a:gd name="T0" fmla="*/ 87 w 87"/>
              <a:gd name="T1" fmla="*/ 0 h 260"/>
              <a:gd name="T2" fmla="*/ 0 w 87"/>
              <a:gd name="T3" fmla="*/ 2 h 260"/>
              <a:gd name="T4" fmla="*/ 50 w 87"/>
              <a:gd name="T5" fmla="*/ 260 h 260"/>
              <a:gd name="T6" fmla="*/ 87 w 87"/>
              <a:gd name="T7" fmla="*/ 0 h 260"/>
            </a:gdLst>
            <a:ahLst/>
            <a:cxnLst>
              <a:cxn ang="0">
                <a:pos x="T0" y="T1"/>
              </a:cxn>
              <a:cxn ang="0">
                <a:pos x="T2" y="T3"/>
              </a:cxn>
              <a:cxn ang="0">
                <a:pos x="T4" y="T5"/>
              </a:cxn>
              <a:cxn ang="0">
                <a:pos x="T6" y="T7"/>
              </a:cxn>
            </a:cxnLst>
            <a:rect l="0" t="0" r="r" b="b"/>
            <a:pathLst>
              <a:path w="87" h="260">
                <a:moveTo>
                  <a:pt x="87" y="0"/>
                </a:moveTo>
                <a:lnTo>
                  <a:pt x="0" y="2"/>
                </a:lnTo>
                <a:lnTo>
                  <a:pt x="50" y="260"/>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7"/>
          <p:cNvSpPr>
            <a:spLocks/>
          </p:cNvSpPr>
          <p:nvPr/>
        </p:nvSpPr>
        <p:spPr bwMode="auto">
          <a:xfrm>
            <a:off x="7005637" y="1722438"/>
            <a:ext cx="84138" cy="131762"/>
          </a:xfrm>
          <a:custGeom>
            <a:avLst/>
            <a:gdLst>
              <a:gd name="T0" fmla="*/ 86 w 161"/>
              <a:gd name="T1" fmla="*/ 248 h 248"/>
              <a:gd name="T2" fmla="*/ 161 w 161"/>
              <a:gd name="T3" fmla="*/ 207 h 248"/>
              <a:gd name="T4" fmla="*/ 0 w 161"/>
              <a:gd name="T5" fmla="*/ 0 h 248"/>
              <a:gd name="T6" fmla="*/ 86 w 161"/>
              <a:gd name="T7" fmla="*/ 248 h 248"/>
            </a:gdLst>
            <a:ahLst/>
            <a:cxnLst>
              <a:cxn ang="0">
                <a:pos x="T0" y="T1"/>
              </a:cxn>
              <a:cxn ang="0">
                <a:pos x="T2" y="T3"/>
              </a:cxn>
              <a:cxn ang="0">
                <a:pos x="T4" y="T5"/>
              </a:cxn>
              <a:cxn ang="0">
                <a:pos x="T6" y="T7"/>
              </a:cxn>
            </a:cxnLst>
            <a:rect l="0" t="0" r="r" b="b"/>
            <a:pathLst>
              <a:path w="161" h="248">
                <a:moveTo>
                  <a:pt x="86" y="248"/>
                </a:moveTo>
                <a:lnTo>
                  <a:pt x="161" y="207"/>
                </a:lnTo>
                <a:lnTo>
                  <a:pt x="0" y="0"/>
                </a:lnTo>
                <a:lnTo>
                  <a:pt x="86" y="2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8"/>
          <p:cNvSpPr>
            <a:spLocks noChangeArrowheads="1"/>
          </p:cNvSpPr>
          <p:nvPr/>
        </p:nvSpPr>
        <p:spPr bwMode="auto">
          <a:xfrm>
            <a:off x="7121525" y="2241550"/>
            <a:ext cx="3968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0000"/>
                </a:solidFill>
                <a:effectLst/>
                <a:latin typeface="Arial" panose="020B0604020202020204" pitchFamily="34" charset="0"/>
              </a:rPr>
              <a:t>30°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Freeform 49"/>
          <p:cNvSpPr>
            <a:spLocks/>
          </p:cNvSpPr>
          <p:nvPr/>
        </p:nvSpPr>
        <p:spPr bwMode="auto">
          <a:xfrm>
            <a:off x="10502900" y="4670425"/>
            <a:ext cx="458788" cy="703262"/>
          </a:xfrm>
          <a:custGeom>
            <a:avLst/>
            <a:gdLst>
              <a:gd name="T0" fmla="*/ 0 w 866"/>
              <a:gd name="T1" fmla="*/ 1329 h 1329"/>
              <a:gd name="T2" fmla="*/ 81 w 866"/>
              <a:gd name="T3" fmla="*/ 1237 h 1329"/>
              <a:gd name="T4" fmla="*/ 160 w 866"/>
              <a:gd name="T5" fmla="*/ 1144 h 1329"/>
              <a:gd name="T6" fmla="*/ 236 w 866"/>
              <a:gd name="T7" fmla="*/ 1047 h 1329"/>
              <a:gd name="T8" fmla="*/ 310 w 866"/>
              <a:gd name="T9" fmla="*/ 950 h 1329"/>
              <a:gd name="T10" fmla="*/ 382 w 866"/>
              <a:gd name="T11" fmla="*/ 850 h 1329"/>
              <a:gd name="T12" fmla="*/ 451 w 866"/>
              <a:gd name="T13" fmla="*/ 749 h 1329"/>
              <a:gd name="T14" fmla="*/ 518 w 866"/>
              <a:gd name="T15" fmla="*/ 647 h 1329"/>
              <a:gd name="T16" fmla="*/ 582 w 866"/>
              <a:gd name="T17" fmla="*/ 543 h 1329"/>
              <a:gd name="T18" fmla="*/ 644 w 866"/>
              <a:gd name="T19" fmla="*/ 436 h 1329"/>
              <a:gd name="T20" fmla="*/ 704 w 866"/>
              <a:gd name="T21" fmla="*/ 329 h 1329"/>
              <a:gd name="T22" fmla="*/ 760 w 866"/>
              <a:gd name="T23" fmla="*/ 221 h 1329"/>
              <a:gd name="T24" fmla="*/ 814 w 866"/>
              <a:gd name="T25" fmla="*/ 112 h 1329"/>
              <a:gd name="T26" fmla="*/ 866 w 866"/>
              <a:gd name="T27" fmla="*/ 0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6" h="1329">
                <a:moveTo>
                  <a:pt x="0" y="1329"/>
                </a:moveTo>
                <a:lnTo>
                  <a:pt x="81" y="1237"/>
                </a:lnTo>
                <a:lnTo>
                  <a:pt x="160" y="1144"/>
                </a:lnTo>
                <a:lnTo>
                  <a:pt x="236" y="1047"/>
                </a:lnTo>
                <a:lnTo>
                  <a:pt x="310" y="950"/>
                </a:lnTo>
                <a:lnTo>
                  <a:pt x="382" y="850"/>
                </a:lnTo>
                <a:lnTo>
                  <a:pt x="451" y="749"/>
                </a:lnTo>
                <a:lnTo>
                  <a:pt x="518" y="647"/>
                </a:lnTo>
                <a:lnTo>
                  <a:pt x="582" y="543"/>
                </a:lnTo>
                <a:lnTo>
                  <a:pt x="644" y="436"/>
                </a:lnTo>
                <a:lnTo>
                  <a:pt x="704" y="329"/>
                </a:lnTo>
                <a:lnTo>
                  <a:pt x="760" y="221"/>
                </a:lnTo>
                <a:lnTo>
                  <a:pt x="814" y="112"/>
                </a:lnTo>
                <a:lnTo>
                  <a:pt x="86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50"/>
          <p:cNvSpPr>
            <a:spLocks/>
          </p:cNvSpPr>
          <p:nvPr/>
        </p:nvSpPr>
        <p:spPr bwMode="auto">
          <a:xfrm>
            <a:off x="11020425" y="3703638"/>
            <a:ext cx="173038" cy="822325"/>
          </a:xfrm>
          <a:custGeom>
            <a:avLst/>
            <a:gdLst>
              <a:gd name="T0" fmla="*/ 0 w 327"/>
              <a:gd name="T1" fmla="*/ 1555 h 1555"/>
              <a:gd name="T2" fmla="*/ 42 w 327"/>
              <a:gd name="T3" fmla="*/ 1440 h 1555"/>
              <a:gd name="T4" fmla="*/ 82 w 327"/>
              <a:gd name="T5" fmla="*/ 1323 h 1555"/>
              <a:gd name="T6" fmla="*/ 119 w 327"/>
              <a:gd name="T7" fmla="*/ 1206 h 1555"/>
              <a:gd name="T8" fmla="*/ 152 w 327"/>
              <a:gd name="T9" fmla="*/ 1088 h 1555"/>
              <a:gd name="T10" fmla="*/ 183 w 327"/>
              <a:gd name="T11" fmla="*/ 970 h 1555"/>
              <a:gd name="T12" fmla="*/ 211 w 327"/>
              <a:gd name="T13" fmla="*/ 850 h 1555"/>
              <a:gd name="T14" fmla="*/ 237 w 327"/>
              <a:gd name="T15" fmla="*/ 730 h 1555"/>
              <a:gd name="T16" fmla="*/ 259 w 327"/>
              <a:gd name="T17" fmla="*/ 610 h 1555"/>
              <a:gd name="T18" fmla="*/ 278 w 327"/>
              <a:gd name="T19" fmla="*/ 488 h 1555"/>
              <a:gd name="T20" fmla="*/ 294 w 327"/>
              <a:gd name="T21" fmla="*/ 367 h 1555"/>
              <a:gd name="T22" fmla="*/ 308 w 327"/>
              <a:gd name="T23" fmla="*/ 245 h 1555"/>
              <a:gd name="T24" fmla="*/ 319 w 327"/>
              <a:gd name="T25" fmla="*/ 122 h 1555"/>
              <a:gd name="T26" fmla="*/ 327 w 327"/>
              <a:gd name="T27" fmla="*/ 0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7" h="1555">
                <a:moveTo>
                  <a:pt x="0" y="1555"/>
                </a:moveTo>
                <a:lnTo>
                  <a:pt x="42" y="1440"/>
                </a:lnTo>
                <a:lnTo>
                  <a:pt x="82" y="1323"/>
                </a:lnTo>
                <a:lnTo>
                  <a:pt x="119" y="1206"/>
                </a:lnTo>
                <a:lnTo>
                  <a:pt x="152" y="1088"/>
                </a:lnTo>
                <a:lnTo>
                  <a:pt x="183" y="970"/>
                </a:lnTo>
                <a:lnTo>
                  <a:pt x="211" y="850"/>
                </a:lnTo>
                <a:lnTo>
                  <a:pt x="237" y="730"/>
                </a:lnTo>
                <a:lnTo>
                  <a:pt x="259" y="610"/>
                </a:lnTo>
                <a:lnTo>
                  <a:pt x="278" y="488"/>
                </a:lnTo>
                <a:lnTo>
                  <a:pt x="294" y="367"/>
                </a:lnTo>
                <a:lnTo>
                  <a:pt x="308" y="245"/>
                </a:lnTo>
                <a:lnTo>
                  <a:pt x="319" y="122"/>
                </a:lnTo>
                <a:lnTo>
                  <a:pt x="32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51"/>
          <p:cNvSpPr>
            <a:spLocks/>
          </p:cNvSpPr>
          <p:nvPr/>
        </p:nvSpPr>
        <p:spPr bwMode="auto">
          <a:xfrm>
            <a:off x="10409238" y="5357813"/>
            <a:ext cx="109538" cy="115887"/>
          </a:xfrm>
          <a:custGeom>
            <a:avLst/>
            <a:gdLst>
              <a:gd name="T0" fmla="*/ 209 w 209"/>
              <a:gd name="T1" fmla="*/ 59 h 217"/>
              <a:gd name="T2" fmla="*/ 146 w 209"/>
              <a:gd name="T3" fmla="*/ 0 h 217"/>
              <a:gd name="T4" fmla="*/ 0 w 209"/>
              <a:gd name="T5" fmla="*/ 217 h 217"/>
              <a:gd name="T6" fmla="*/ 209 w 209"/>
              <a:gd name="T7" fmla="*/ 59 h 217"/>
            </a:gdLst>
            <a:ahLst/>
            <a:cxnLst>
              <a:cxn ang="0">
                <a:pos x="T0" y="T1"/>
              </a:cxn>
              <a:cxn ang="0">
                <a:pos x="T2" y="T3"/>
              </a:cxn>
              <a:cxn ang="0">
                <a:pos x="T4" y="T5"/>
              </a:cxn>
              <a:cxn ang="0">
                <a:pos x="T6" y="T7"/>
              </a:cxn>
            </a:cxnLst>
            <a:rect l="0" t="0" r="r" b="b"/>
            <a:pathLst>
              <a:path w="209" h="217">
                <a:moveTo>
                  <a:pt x="209" y="59"/>
                </a:moveTo>
                <a:lnTo>
                  <a:pt x="146" y="0"/>
                </a:lnTo>
                <a:lnTo>
                  <a:pt x="0" y="217"/>
                </a:lnTo>
                <a:lnTo>
                  <a:pt x="209"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2"/>
          <p:cNvSpPr>
            <a:spLocks/>
          </p:cNvSpPr>
          <p:nvPr/>
        </p:nvSpPr>
        <p:spPr bwMode="auto">
          <a:xfrm>
            <a:off x="11171238" y="3565525"/>
            <a:ext cx="46038" cy="138112"/>
          </a:xfrm>
          <a:custGeom>
            <a:avLst/>
            <a:gdLst>
              <a:gd name="T0" fmla="*/ 0 w 87"/>
              <a:gd name="T1" fmla="*/ 258 h 260"/>
              <a:gd name="T2" fmla="*/ 87 w 87"/>
              <a:gd name="T3" fmla="*/ 260 h 260"/>
              <a:gd name="T4" fmla="*/ 50 w 87"/>
              <a:gd name="T5" fmla="*/ 0 h 260"/>
              <a:gd name="T6" fmla="*/ 0 w 87"/>
              <a:gd name="T7" fmla="*/ 258 h 260"/>
            </a:gdLst>
            <a:ahLst/>
            <a:cxnLst>
              <a:cxn ang="0">
                <a:pos x="T0" y="T1"/>
              </a:cxn>
              <a:cxn ang="0">
                <a:pos x="T2" y="T3"/>
              </a:cxn>
              <a:cxn ang="0">
                <a:pos x="T4" y="T5"/>
              </a:cxn>
              <a:cxn ang="0">
                <a:pos x="T6" y="T7"/>
              </a:cxn>
            </a:cxnLst>
            <a:rect l="0" t="0" r="r" b="b"/>
            <a:pathLst>
              <a:path w="87" h="260">
                <a:moveTo>
                  <a:pt x="0" y="258"/>
                </a:moveTo>
                <a:lnTo>
                  <a:pt x="87" y="260"/>
                </a:lnTo>
                <a:lnTo>
                  <a:pt x="50" y="0"/>
                </a:lnTo>
                <a:lnTo>
                  <a:pt x="0" y="2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53"/>
          <p:cNvSpPr>
            <a:spLocks noChangeArrowheads="1"/>
          </p:cNvSpPr>
          <p:nvPr/>
        </p:nvSpPr>
        <p:spPr bwMode="auto">
          <a:xfrm>
            <a:off x="10852150" y="4492625"/>
            <a:ext cx="3968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000000"/>
                </a:solidFill>
                <a:effectLst/>
                <a:latin typeface="Arial" panose="020B0604020202020204" pitchFamily="34" charset="0"/>
              </a:rPr>
              <a:t>45°</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2" name="TextBox 91"/>
          <p:cNvSpPr txBox="1"/>
          <p:nvPr/>
        </p:nvSpPr>
        <p:spPr>
          <a:xfrm>
            <a:off x="1325563" y="4287209"/>
            <a:ext cx="600075" cy="369332"/>
          </a:xfrm>
          <a:prstGeom prst="rect">
            <a:avLst/>
          </a:prstGeom>
          <a:noFill/>
        </p:spPr>
        <p:txBody>
          <a:bodyPr wrap="square" rtlCol="0">
            <a:spAutoFit/>
          </a:bodyPr>
          <a:lstStyle/>
          <a:p>
            <a:r>
              <a:rPr lang="en-US" dirty="0" smtClean="0"/>
              <a:t>a1</a:t>
            </a:r>
            <a:endParaRPr lang="en-US" dirty="0"/>
          </a:p>
        </p:txBody>
      </p:sp>
      <p:sp>
        <p:nvSpPr>
          <p:cNvPr id="93" name="TextBox 92"/>
          <p:cNvSpPr txBox="1"/>
          <p:nvPr/>
        </p:nvSpPr>
        <p:spPr>
          <a:xfrm>
            <a:off x="2565400" y="3280898"/>
            <a:ext cx="511629" cy="369332"/>
          </a:xfrm>
          <a:prstGeom prst="rect">
            <a:avLst/>
          </a:prstGeom>
          <a:noFill/>
        </p:spPr>
        <p:txBody>
          <a:bodyPr wrap="square" rtlCol="0">
            <a:spAutoFit/>
          </a:bodyPr>
          <a:lstStyle/>
          <a:p>
            <a:r>
              <a:rPr lang="en-US" dirty="0" smtClean="0"/>
              <a:t>b1</a:t>
            </a:r>
          </a:p>
        </p:txBody>
      </p:sp>
      <p:sp>
        <p:nvSpPr>
          <p:cNvPr id="94" name="TextBox 93"/>
          <p:cNvSpPr txBox="1"/>
          <p:nvPr/>
        </p:nvSpPr>
        <p:spPr>
          <a:xfrm>
            <a:off x="3589563" y="4256643"/>
            <a:ext cx="442231" cy="369332"/>
          </a:xfrm>
          <a:prstGeom prst="rect">
            <a:avLst/>
          </a:prstGeom>
          <a:noFill/>
        </p:spPr>
        <p:txBody>
          <a:bodyPr wrap="square" rtlCol="0">
            <a:spAutoFit/>
          </a:bodyPr>
          <a:lstStyle/>
          <a:p>
            <a:r>
              <a:rPr lang="en-US" dirty="0" smtClean="0"/>
              <a:t>c1</a:t>
            </a:r>
            <a:endParaRPr lang="en-US" dirty="0"/>
          </a:p>
        </p:txBody>
      </p:sp>
      <p:sp>
        <p:nvSpPr>
          <p:cNvPr id="95" name="TextBox 94"/>
          <p:cNvSpPr txBox="1"/>
          <p:nvPr/>
        </p:nvSpPr>
        <p:spPr>
          <a:xfrm>
            <a:off x="2446739" y="5492760"/>
            <a:ext cx="423514" cy="369332"/>
          </a:xfrm>
          <a:prstGeom prst="rect">
            <a:avLst/>
          </a:prstGeom>
          <a:noFill/>
        </p:spPr>
        <p:txBody>
          <a:bodyPr wrap="none" rtlCol="0">
            <a:spAutoFit/>
          </a:bodyPr>
          <a:lstStyle/>
          <a:p>
            <a:r>
              <a:rPr lang="en-US" dirty="0" smtClean="0"/>
              <a:t>d1</a:t>
            </a:r>
            <a:endParaRPr lang="en-US" dirty="0"/>
          </a:p>
        </p:txBody>
      </p:sp>
      <p:sp>
        <p:nvSpPr>
          <p:cNvPr id="96" name="TextBox 95"/>
          <p:cNvSpPr txBox="1"/>
          <p:nvPr/>
        </p:nvSpPr>
        <p:spPr>
          <a:xfrm>
            <a:off x="1325563" y="2532062"/>
            <a:ext cx="600075" cy="369332"/>
          </a:xfrm>
          <a:prstGeom prst="rect">
            <a:avLst/>
          </a:prstGeom>
          <a:noFill/>
        </p:spPr>
        <p:txBody>
          <a:bodyPr wrap="square" rtlCol="0">
            <a:spAutoFit/>
          </a:bodyPr>
          <a:lstStyle/>
          <a:p>
            <a:r>
              <a:rPr lang="en-US" dirty="0"/>
              <a:t>a</a:t>
            </a:r>
            <a:r>
              <a:rPr lang="en-US" dirty="0" smtClean="0"/>
              <a:t>1’</a:t>
            </a:r>
            <a:endParaRPr lang="en-US" dirty="0"/>
          </a:p>
        </p:txBody>
      </p:sp>
      <p:sp>
        <p:nvSpPr>
          <p:cNvPr id="97" name="TextBox 96"/>
          <p:cNvSpPr txBox="1"/>
          <p:nvPr/>
        </p:nvSpPr>
        <p:spPr>
          <a:xfrm>
            <a:off x="2195905" y="2509084"/>
            <a:ext cx="1214046" cy="369332"/>
          </a:xfrm>
          <a:prstGeom prst="rect">
            <a:avLst/>
          </a:prstGeom>
          <a:noFill/>
        </p:spPr>
        <p:txBody>
          <a:bodyPr wrap="square" rtlCol="0">
            <a:spAutoFit/>
          </a:bodyPr>
          <a:lstStyle/>
          <a:p>
            <a:r>
              <a:rPr lang="en-US" dirty="0"/>
              <a:t>d</a:t>
            </a:r>
            <a:r>
              <a:rPr lang="en-US" dirty="0" smtClean="0"/>
              <a:t>1’, (b1’)</a:t>
            </a:r>
            <a:endParaRPr lang="en-US" dirty="0"/>
          </a:p>
        </p:txBody>
      </p:sp>
      <p:sp>
        <p:nvSpPr>
          <p:cNvPr id="98" name="TextBox 97"/>
          <p:cNvSpPr txBox="1"/>
          <p:nvPr/>
        </p:nvSpPr>
        <p:spPr>
          <a:xfrm>
            <a:off x="3382427" y="2505076"/>
            <a:ext cx="702747" cy="369332"/>
          </a:xfrm>
          <a:prstGeom prst="rect">
            <a:avLst/>
          </a:prstGeom>
          <a:noFill/>
        </p:spPr>
        <p:txBody>
          <a:bodyPr wrap="square" rtlCol="0">
            <a:spAutoFit/>
          </a:bodyPr>
          <a:lstStyle/>
          <a:p>
            <a:r>
              <a:rPr lang="en-US" dirty="0"/>
              <a:t>c</a:t>
            </a:r>
            <a:r>
              <a:rPr lang="en-US" dirty="0" smtClean="0"/>
              <a:t>1’</a:t>
            </a:r>
            <a:endParaRPr lang="en-US" dirty="0"/>
          </a:p>
        </p:txBody>
      </p:sp>
      <p:sp>
        <p:nvSpPr>
          <p:cNvPr id="99" name="TextBox 98"/>
          <p:cNvSpPr txBox="1"/>
          <p:nvPr/>
        </p:nvSpPr>
        <p:spPr>
          <a:xfrm>
            <a:off x="4471483" y="2609220"/>
            <a:ext cx="600075" cy="369332"/>
          </a:xfrm>
          <a:prstGeom prst="rect">
            <a:avLst/>
          </a:prstGeom>
          <a:noFill/>
        </p:spPr>
        <p:txBody>
          <a:bodyPr wrap="square" rtlCol="0">
            <a:spAutoFit/>
          </a:bodyPr>
          <a:lstStyle/>
          <a:p>
            <a:r>
              <a:rPr lang="en-US" dirty="0"/>
              <a:t>a</a:t>
            </a:r>
            <a:r>
              <a:rPr lang="en-US" dirty="0" smtClean="0"/>
              <a:t>1’</a:t>
            </a:r>
            <a:endParaRPr lang="en-US" dirty="0"/>
          </a:p>
        </p:txBody>
      </p:sp>
      <p:sp>
        <p:nvSpPr>
          <p:cNvPr id="100" name="TextBox 99"/>
          <p:cNvSpPr txBox="1"/>
          <p:nvPr/>
        </p:nvSpPr>
        <p:spPr>
          <a:xfrm>
            <a:off x="4676693" y="2174307"/>
            <a:ext cx="1214046" cy="369332"/>
          </a:xfrm>
          <a:prstGeom prst="rect">
            <a:avLst/>
          </a:prstGeom>
          <a:noFill/>
        </p:spPr>
        <p:txBody>
          <a:bodyPr wrap="square" rtlCol="0">
            <a:spAutoFit/>
          </a:bodyPr>
          <a:lstStyle/>
          <a:p>
            <a:r>
              <a:rPr lang="en-US" dirty="0"/>
              <a:t>d</a:t>
            </a:r>
            <a:r>
              <a:rPr lang="en-US" dirty="0" smtClean="0"/>
              <a:t>1’, (b1’)</a:t>
            </a:r>
            <a:endParaRPr lang="en-US" dirty="0"/>
          </a:p>
        </p:txBody>
      </p:sp>
      <p:sp>
        <p:nvSpPr>
          <p:cNvPr id="101" name="TextBox 100"/>
          <p:cNvSpPr txBox="1"/>
          <p:nvPr/>
        </p:nvSpPr>
        <p:spPr>
          <a:xfrm>
            <a:off x="6026933" y="1772723"/>
            <a:ext cx="702747" cy="369332"/>
          </a:xfrm>
          <a:prstGeom prst="rect">
            <a:avLst/>
          </a:prstGeom>
          <a:noFill/>
        </p:spPr>
        <p:txBody>
          <a:bodyPr wrap="square" rtlCol="0">
            <a:spAutoFit/>
          </a:bodyPr>
          <a:lstStyle/>
          <a:p>
            <a:r>
              <a:rPr lang="en-US" dirty="0"/>
              <a:t>c</a:t>
            </a:r>
            <a:r>
              <a:rPr lang="en-US" dirty="0" smtClean="0"/>
              <a:t>1’</a:t>
            </a:r>
            <a:endParaRPr lang="en-US" dirty="0"/>
          </a:p>
        </p:txBody>
      </p:sp>
      <p:sp>
        <p:nvSpPr>
          <p:cNvPr id="102" name="TextBox 101"/>
          <p:cNvSpPr txBox="1"/>
          <p:nvPr/>
        </p:nvSpPr>
        <p:spPr>
          <a:xfrm>
            <a:off x="4394529" y="4240749"/>
            <a:ext cx="600075" cy="369332"/>
          </a:xfrm>
          <a:prstGeom prst="rect">
            <a:avLst/>
          </a:prstGeom>
          <a:noFill/>
        </p:spPr>
        <p:txBody>
          <a:bodyPr wrap="square" rtlCol="0">
            <a:spAutoFit/>
          </a:bodyPr>
          <a:lstStyle/>
          <a:p>
            <a:r>
              <a:rPr lang="en-US" dirty="0" smtClean="0"/>
              <a:t>a2</a:t>
            </a:r>
            <a:endParaRPr lang="en-US" dirty="0"/>
          </a:p>
        </p:txBody>
      </p:sp>
      <p:sp>
        <p:nvSpPr>
          <p:cNvPr id="103" name="TextBox 102"/>
          <p:cNvSpPr txBox="1"/>
          <p:nvPr/>
        </p:nvSpPr>
        <p:spPr>
          <a:xfrm>
            <a:off x="5574026" y="3273061"/>
            <a:ext cx="551823" cy="369332"/>
          </a:xfrm>
          <a:prstGeom prst="rect">
            <a:avLst/>
          </a:prstGeom>
          <a:noFill/>
        </p:spPr>
        <p:txBody>
          <a:bodyPr wrap="square" rtlCol="0">
            <a:spAutoFit/>
          </a:bodyPr>
          <a:lstStyle/>
          <a:p>
            <a:r>
              <a:rPr lang="en-US" dirty="0" smtClean="0"/>
              <a:t>b2</a:t>
            </a:r>
            <a:endParaRPr lang="en-US" dirty="0"/>
          </a:p>
        </p:txBody>
      </p:sp>
      <p:sp>
        <p:nvSpPr>
          <p:cNvPr id="104" name="TextBox 103"/>
          <p:cNvSpPr txBox="1"/>
          <p:nvPr/>
        </p:nvSpPr>
        <p:spPr>
          <a:xfrm>
            <a:off x="6423634" y="4217900"/>
            <a:ext cx="596117" cy="369332"/>
          </a:xfrm>
          <a:prstGeom prst="rect">
            <a:avLst/>
          </a:prstGeom>
          <a:noFill/>
        </p:spPr>
        <p:txBody>
          <a:bodyPr wrap="square" rtlCol="0">
            <a:spAutoFit/>
          </a:bodyPr>
          <a:lstStyle/>
          <a:p>
            <a:r>
              <a:rPr lang="en-US" dirty="0" smtClean="0"/>
              <a:t>c2</a:t>
            </a:r>
            <a:endParaRPr lang="en-US" dirty="0"/>
          </a:p>
        </p:txBody>
      </p:sp>
      <p:sp>
        <p:nvSpPr>
          <p:cNvPr id="105" name="TextBox 104"/>
          <p:cNvSpPr txBox="1"/>
          <p:nvPr/>
        </p:nvSpPr>
        <p:spPr>
          <a:xfrm>
            <a:off x="5435599" y="5481676"/>
            <a:ext cx="552182" cy="369332"/>
          </a:xfrm>
          <a:prstGeom prst="rect">
            <a:avLst/>
          </a:prstGeom>
          <a:noFill/>
        </p:spPr>
        <p:txBody>
          <a:bodyPr wrap="square" rtlCol="0">
            <a:spAutoFit/>
          </a:bodyPr>
          <a:lstStyle/>
          <a:p>
            <a:r>
              <a:rPr lang="en-US" dirty="0" smtClean="0"/>
              <a:t>d2</a:t>
            </a:r>
            <a:endParaRPr lang="en-US" dirty="0"/>
          </a:p>
        </p:txBody>
      </p:sp>
      <p:sp>
        <p:nvSpPr>
          <p:cNvPr id="106" name="TextBox 105"/>
          <p:cNvSpPr txBox="1"/>
          <p:nvPr/>
        </p:nvSpPr>
        <p:spPr>
          <a:xfrm>
            <a:off x="8332787" y="4602202"/>
            <a:ext cx="373062" cy="369332"/>
          </a:xfrm>
          <a:prstGeom prst="rect">
            <a:avLst/>
          </a:prstGeom>
          <a:noFill/>
        </p:spPr>
        <p:txBody>
          <a:bodyPr wrap="square" rtlCol="0">
            <a:spAutoFit/>
          </a:bodyPr>
          <a:lstStyle/>
          <a:p>
            <a:r>
              <a:rPr lang="en-US" dirty="0" smtClean="0"/>
              <a:t>a</a:t>
            </a:r>
            <a:endParaRPr lang="en-US" dirty="0"/>
          </a:p>
        </p:txBody>
      </p:sp>
      <p:sp>
        <p:nvSpPr>
          <p:cNvPr id="107" name="TextBox 106"/>
          <p:cNvSpPr txBox="1"/>
          <p:nvPr/>
        </p:nvSpPr>
        <p:spPr>
          <a:xfrm>
            <a:off x="8277226" y="3282950"/>
            <a:ext cx="492125" cy="381000"/>
          </a:xfrm>
          <a:prstGeom prst="rect">
            <a:avLst/>
          </a:prstGeom>
          <a:noFill/>
        </p:spPr>
        <p:txBody>
          <a:bodyPr wrap="square" rtlCol="0">
            <a:spAutoFit/>
          </a:bodyPr>
          <a:lstStyle/>
          <a:p>
            <a:r>
              <a:rPr lang="en-US" dirty="0" smtClean="0"/>
              <a:t>b</a:t>
            </a:r>
            <a:endParaRPr lang="en-US" dirty="0"/>
          </a:p>
        </p:txBody>
      </p:sp>
      <p:sp>
        <p:nvSpPr>
          <p:cNvPr id="108" name="TextBox 107"/>
          <p:cNvSpPr txBox="1"/>
          <p:nvPr/>
        </p:nvSpPr>
        <p:spPr>
          <a:xfrm>
            <a:off x="9847263" y="3509962"/>
            <a:ext cx="263525" cy="369332"/>
          </a:xfrm>
          <a:prstGeom prst="rect">
            <a:avLst/>
          </a:prstGeom>
          <a:noFill/>
        </p:spPr>
        <p:txBody>
          <a:bodyPr wrap="square" rtlCol="0">
            <a:spAutoFit/>
          </a:bodyPr>
          <a:lstStyle/>
          <a:p>
            <a:r>
              <a:rPr lang="en-US" dirty="0" smtClean="0"/>
              <a:t>c</a:t>
            </a:r>
            <a:endParaRPr lang="en-US" dirty="0"/>
          </a:p>
        </p:txBody>
      </p:sp>
      <p:sp>
        <p:nvSpPr>
          <p:cNvPr id="109" name="TextBox 108"/>
          <p:cNvSpPr txBox="1"/>
          <p:nvPr/>
        </p:nvSpPr>
        <p:spPr>
          <a:xfrm>
            <a:off x="9688512" y="4942499"/>
            <a:ext cx="371475" cy="369332"/>
          </a:xfrm>
          <a:prstGeom prst="rect">
            <a:avLst/>
          </a:prstGeom>
          <a:noFill/>
        </p:spPr>
        <p:txBody>
          <a:bodyPr wrap="square" rtlCol="0">
            <a:spAutoFit/>
          </a:bodyPr>
          <a:lstStyle/>
          <a:p>
            <a:r>
              <a:rPr lang="en-US" dirty="0" smtClean="0"/>
              <a:t>d</a:t>
            </a:r>
            <a:endParaRPr lang="en-US" dirty="0"/>
          </a:p>
        </p:txBody>
      </p:sp>
      <p:sp>
        <p:nvSpPr>
          <p:cNvPr id="110" name="TextBox 109"/>
          <p:cNvSpPr txBox="1"/>
          <p:nvPr/>
        </p:nvSpPr>
        <p:spPr>
          <a:xfrm>
            <a:off x="8549481" y="2934006"/>
            <a:ext cx="653710" cy="369332"/>
          </a:xfrm>
          <a:prstGeom prst="rect">
            <a:avLst/>
          </a:prstGeom>
          <a:noFill/>
        </p:spPr>
        <p:txBody>
          <a:bodyPr wrap="square" rtlCol="0">
            <a:spAutoFit/>
          </a:bodyPr>
          <a:lstStyle/>
          <a:p>
            <a:r>
              <a:rPr lang="en-US" dirty="0" smtClean="0"/>
              <a:t>a’</a:t>
            </a:r>
            <a:endParaRPr lang="en-US" dirty="0"/>
          </a:p>
        </p:txBody>
      </p:sp>
      <p:sp>
        <p:nvSpPr>
          <p:cNvPr id="111" name="TextBox 110"/>
          <p:cNvSpPr txBox="1"/>
          <p:nvPr/>
        </p:nvSpPr>
        <p:spPr>
          <a:xfrm>
            <a:off x="8331200" y="2204181"/>
            <a:ext cx="685006" cy="369332"/>
          </a:xfrm>
          <a:prstGeom prst="rect">
            <a:avLst/>
          </a:prstGeom>
          <a:noFill/>
        </p:spPr>
        <p:txBody>
          <a:bodyPr wrap="square" rtlCol="0">
            <a:spAutoFit/>
          </a:bodyPr>
          <a:lstStyle/>
          <a:p>
            <a:r>
              <a:rPr lang="en-US" dirty="0" smtClean="0"/>
              <a:t>b’</a:t>
            </a:r>
            <a:endParaRPr lang="en-US" dirty="0"/>
          </a:p>
        </p:txBody>
      </p:sp>
      <p:sp>
        <p:nvSpPr>
          <p:cNvPr id="112" name="TextBox 111"/>
          <p:cNvSpPr txBox="1"/>
          <p:nvPr/>
        </p:nvSpPr>
        <p:spPr>
          <a:xfrm>
            <a:off x="9734550" y="1740037"/>
            <a:ext cx="454025" cy="369332"/>
          </a:xfrm>
          <a:prstGeom prst="rect">
            <a:avLst/>
          </a:prstGeom>
          <a:noFill/>
        </p:spPr>
        <p:txBody>
          <a:bodyPr wrap="square" rtlCol="0">
            <a:spAutoFit/>
          </a:bodyPr>
          <a:lstStyle/>
          <a:p>
            <a:r>
              <a:rPr lang="en-US" dirty="0" smtClean="0"/>
              <a:t>c’</a:t>
            </a:r>
            <a:endParaRPr lang="en-US" dirty="0"/>
          </a:p>
        </p:txBody>
      </p:sp>
      <p:sp>
        <p:nvSpPr>
          <p:cNvPr id="113" name="TextBox 112"/>
          <p:cNvSpPr txBox="1"/>
          <p:nvPr/>
        </p:nvSpPr>
        <p:spPr>
          <a:xfrm>
            <a:off x="9804400" y="2479925"/>
            <a:ext cx="511174" cy="369332"/>
          </a:xfrm>
          <a:prstGeom prst="rect">
            <a:avLst/>
          </a:prstGeom>
          <a:noFill/>
        </p:spPr>
        <p:txBody>
          <a:bodyPr wrap="square" rtlCol="0">
            <a:spAutoFit/>
          </a:bodyPr>
          <a:lstStyle/>
          <a:p>
            <a:r>
              <a:rPr lang="en-US" dirty="0" smtClean="0"/>
              <a:t>d’</a:t>
            </a:r>
            <a:endParaRPr lang="en-US" dirty="0"/>
          </a:p>
        </p:txBody>
      </p:sp>
    </p:spTree>
    <p:extLst>
      <p:ext uri="{BB962C8B-B14F-4D97-AF65-F5344CB8AC3E}">
        <p14:creationId xmlns:p14="http://schemas.microsoft.com/office/powerpoint/2010/main" val="8301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1000"/>
                                        <p:tgtEl>
                                          <p:spTgt spid="11"/>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1000"/>
                                        <p:tgtEl>
                                          <p:spTgt spid="15"/>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10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10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500"/>
                                        <p:tgtEl>
                                          <p:spTgt spid="92"/>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500"/>
                                        <p:tgtEl>
                                          <p:spTgt spid="93"/>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fade">
                                      <p:cBhvr>
                                        <p:cTn id="52" dur="500"/>
                                        <p:tgtEl>
                                          <p:spTgt spid="94"/>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fade">
                                      <p:cBhvr>
                                        <p:cTn id="56" dur="500"/>
                                        <p:tgtEl>
                                          <p:spTgt spid="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1000"/>
                                        <p:tgtEl>
                                          <p:spTgt spid="17"/>
                                        </p:tgtEl>
                                      </p:cBhvr>
                                    </p:animEffect>
                                  </p:childTnLst>
                                </p:cTn>
                              </p:par>
                            </p:childTnLst>
                          </p:cTn>
                        </p:par>
                        <p:par>
                          <p:cTn id="62" fill="hold">
                            <p:stCondLst>
                              <p:cond delay="1000"/>
                            </p:stCondLst>
                            <p:childTnLst>
                              <p:par>
                                <p:cTn id="63" presetID="22" presetClass="entr" presetSubtype="4"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down)">
                                      <p:cBhvr>
                                        <p:cTn id="65" dur="1000"/>
                                        <p:tgtEl>
                                          <p:spTgt spid="10"/>
                                        </p:tgtEl>
                                      </p:cBhvr>
                                    </p:animEffect>
                                  </p:childTnLst>
                                </p:cTn>
                              </p:par>
                            </p:childTnLst>
                          </p:cTn>
                        </p:par>
                        <p:par>
                          <p:cTn id="66" fill="hold">
                            <p:stCondLst>
                              <p:cond delay="2000"/>
                            </p:stCondLst>
                            <p:childTnLst>
                              <p:par>
                                <p:cTn id="67" presetID="22" presetClass="entr" presetSubtype="4"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down)">
                                      <p:cBhvr>
                                        <p:cTn id="69" dur="10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left)">
                                      <p:cBhvr>
                                        <p:cTn id="74" dur="10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500"/>
                                        <p:tgtEl>
                                          <p:spTgt spid="96"/>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97"/>
                                        </p:tgtEl>
                                        <p:attrNameLst>
                                          <p:attrName>style.visibility</p:attrName>
                                        </p:attrNameLst>
                                      </p:cBhvr>
                                      <p:to>
                                        <p:strVal val="visible"/>
                                      </p:to>
                                    </p:set>
                                    <p:animEffect transition="in" filter="fade">
                                      <p:cBhvr>
                                        <p:cTn id="83" dur="500"/>
                                        <p:tgtEl>
                                          <p:spTgt spid="9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fade">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wipe(down)">
                                      <p:cBhvr>
                                        <p:cTn id="92" dur="1000"/>
                                        <p:tgtEl>
                                          <p:spTgt spid="2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500"/>
                                        <p:tgtEl>
                                          <p:spTgt spid="7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fade">
                                      <p:cBhvr>
                                        <p:cTn id="100" dur="500"/>
                                        <p:tgtEl>
                                          <p:spTgt spid="7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fade">
                                      <p:cBhvr>
                                        <p:cTn id="106" dur="500"/>
                                        <p:tgtEl>
                                          <p:spTgt spid="7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fade">
                                      <p:cBhvr>
                                        <p:cTn id="109" dur="500"/>
                                        <p:tgtEl>
                                          <p:spTgt spid="7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99"/>
                                        </p:tgtEl>
                                        <p:attrNameLst>
                                          <p:attrName>style.visibility</p:attrName>
                                        </p:attrNameLst>
                                      </p:cBhvr>
                                      <p:to>
                                        <p:strVal val="visible"/>
                                      </p:to>
                                    </p:set>
                                    <p:animEffect transition="in" filter="fade">
                                      <p:cBhvr>
                                        <p:cTn id="114" dur="500"/>
                                        <p:tgtEl>
                                          <p:spTgt spid="9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wipe(down)">
                                      <p:cBhvr>
                                        <p:cTn id="119" dur="1000"/>
                                        <p:tgtEl>
                                          <p:spTgt spid="24"/>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100"/>
                                        </p:tgtEl>
                                        <p:attrNameLst>
                                          <p:attrName>style.visibility</p:attrName>
                                        </p:attrNameLst>
                                      </p:cBhvr>
                                      <p:to>
                                        <p:strVal val="visible"/>
                                      </p:to>
                                    </p:set>
                                    <p:animEffect transition="in" filter="fade">
                                      <p:cBhvr>
                                        <p:cTn id="124" dur="500"/>
                                        <p:tgtEl>
                                          <p:spTgt spid="10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wipe(down)">
                                      <p:cBhvr>
                                        <p:cTn id="129" dur="1000"/>
                                        <p:tgtEl>
                                          <p:spTgt spid="25"/>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01"/>
                                        </p:tgtEl>
                                        <p:attrNameLst>
                                          <p:attrName>style.visibility</p:attrName>
                                        </p:attrNameLst>
                                      </p:cBhvr>
                                      <p:to>
                                        <p:strVal val="visible"/>
                                      </p:to>
                                    </p:set>
                                    <p:animEffect transition="in" filter="fade">
                                      <p:cBhvr>
                                        <p:cTn id="134" dur="500"/>
                                        <p:tgtEl>
                                          <p:spTgt spid="10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3"/>
                                        </p:tgtEl>
                                        <p:attrNameLst>
                                          <p:attrName>style.visibility</p:attrName>
                                        </p:attrNameLst>
                                      </p:cBhvr>
                                      <p:to>
                                        <p:strVal val="visible"/>
                                      </p:to>
                                    </p:set>
                                    <p:animEffect transition="in" filter="wipe(left)">
                                      <p:cBhvr>
                                        <p:cTn id="139" dur="1000"/>
                                        <p:tgtEl>
                                          <p:spTgt spid="13"/>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wipe(left)">
                                      <p:cBhvr>
                                        <p:cTn id="142" dur="1000"/>
                                        <p:tgtEl>
                                          <p:spTgt spid="16"/>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20"/>
                                        </p:tgtEl>
                                        <p:attrNameLst>
                                          <p:attrName>style.visibility</p:attrName>
                                        </p:attrNameLst>
                                      </p:cBhvr>
                                      <p:to>
                                        <p:strVal val="visible"/>
                                      </p:to>
                                    </p:set>
                                    <p:animEffect transition="in" filter="wipe(up)">
                                      <p:cBhvr>
                                        <p:cTn id="147" dur="1000"/>
                                        <p:tgtEl>
                                          <p:spTgt spid="2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grpId="0" nodeType="clickEffect">
                                  <p:stCondLst>
                                    <p:cond delay="0"/>
                                  </p:stCondLst>
                                  <p:childTnLst>
                                    <p:set>
                                      <p:cBhvr>
                                        <p:cTn id="151" dur="1" fill="hold">
                                          <p:stCondLst>
                                            <p:cond delay="0"/>
                                          </p:stCondLst>
                                        </p:cTn>
                                        <p:tgtEl>
                                          <p:spTgt spid="22"/>
                                        </p:tgtEl>
                                        <p:attrNameLst>
                                          <p:attrName>style.visibility</p:attrName>
                                        </p:attrNameLst>
                                      </p:cBhvr>
                                      <p:to>
                                        <p:strVal val="visible"/>
                                      </p:to>
                                    </p:set>
                                    <p:animEffect transition="in" filter="wipe(up)">
                                      <p:cBhvr>
                                        <p:cTn id="152" dur="1000"/>
                                        <p:tgtEl>
                                          <p:spTgt spid="2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1" fill="hold" grpId="0" nodeType="clickEffect">
                                  <p:stCondLst>
                                    <p:cond delay="0"/>
                                  </p:stCondLst>
                                  <p:childTnLst>
                                    <p:set>
                                      <p:cBhvr>
                                        <p:cTn id="156" dur="1" fill="hold">
                                          <p:stCondLst>
                                            <p:cond delay="0"/>
                                          </p:stCondLst>
                                        </p:cTn>
                                        <p:tgtEl>
                                          <p:spTgt spid="23"/>
                                        </p:tgtEl>
                                        <p:attrNameLst>
                                          <p:attrName>style.visibility</p:attrName>
                                        </p:attrNameLst>
                                      </p:cBhvr>
                                      <p:to>
                                        <p:strVal val="visible"/>
                                      </p:to>
                                    </p:set>
                                    <p:animEffect transition="in" filter="wipe(up)">
                                      <p:cBhvr>
                                        <p:cTn id="157" dur="1000"/>
                                        <p:tgtEl>
                                          <p:spTgt spid="23"/>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26"/>
                                        </p:tgtEl>
                                        <p:attrNameLst>
                                          <p:attrName>style.visibility</p:attrName>
                                        </p:attrNameLst>
                                      </p:cBhvr>
                                      <p:to>
                                        <p:strVal val="visible"/>
                                      </p:to>
                                    </p:set>
                                    <p:animEffect transition="in" filter="wipe(down)">
                                      <p:cBhvr>
                                        <p:cTn id="162" dur="1000"/>
                                        <p:tgtEl>
                                          <p:spTgt spid="26"/>
                                        </p:tgtEl>
                                      </p:cBhvr>
                                    </p:animEffect>
                                  </p:childTnLst>
                                </p:cTn>
                              </p:par>
                            </p:childTnLst>
                          </p:cTn>
                        </p:par>
                        <p:par>
                          <p:cTn id="163" fill="hold">
                            <p:stCondLst>
                              <p:cond delay="1000"/>
                            </p:stCondLst>
                            <p:childTnLst>
                              <p:par>
                                <p:cTn id="164" presetID="22" presetClass="entr" presetSubtype="1" fill="hold" grpId="0" nodeType="afterEffect">
                                  <p:stCondLst>
                                    <p:cond delay="0"/>
                                  </p:stCondLst>
                                  <p:childTnLst>
                                    <p:set>
                                      <p:cBhvr>
                                        <p:cTn id="165" dur="1" fill="hold">
                                          <p:stCondLst>
                                            <p:cond delay="0"/>
                                          </p:stCondLst>
                                        </p:cTn>
                                        <p:tgtEl>
                                          <p:spTgt spid="27"/>
                                        </p:tgtEl>
                                        <p:attrNameLst>
                                          <p:attrName>style.visibility</p:attrName>
                                        </p:attrNameLst>
                                      </p:cBhvr>
                                      <p:to>
                                        <p:strVal val="visible"/>
                                      </p:to>
                                    </p:set>
                                    <p:animEffect transition="in" filter="wipe(up)">
                                      <p:cBhvr>
                                        <p:cTn id="166" dur="1000"/>
                                        <p:tgtEl>
                                          <p:spTgt spid="27"/>
                                        </p:tgtEl>
                                      </p:cBhvr>
                                    </p:animEffect>
                                  </p:childTnLst>
                                </p:cTn>
                              </p:par>
                            </p:childTnLst>
                          </p:cTn>
                        </p:par>
                        <p:par>
                          <p:cTn id="167" fill="hold">
                            <p:stCondLst>
                              <p:cond delay="2000"/>
                            </p:stCondLst>
                            <p:childTnLst>
                              <p:par>
                                <p:cTn id="168" presetID="22" presetClass="entr" presetSubtype="1" fill="hold" grpId="0" nodeType="afterEffect">
                                  <p:stCondLst>
                                    <p:cond delay="0"/>
                                  </p:stCondLst>
                                  <p:childTnLst>
                                    <p:set>
                                      <p:cBhvr>
                                        <p:cTn id="169" dur="1" fill="hold">
                                          <p:stCondLst>
                                            <p:cond delay="0"/>
                                          </p:stCondLst>
                                        </p:cTn>
                                        <p:tgtEl>
                                          <p:spTgt spid="28"/>
                                        </p:tgtEl>
                                        <p:attrNameLst>
                                          <p:attrName>style.visibility</p:attrName>
                                        </p:attrNameLst>
                                      </p:cBhvr>
                                      <p:to>
                                        <p:strVal val="visible"/>
                                      </p:to>
                                    </p:set>
                                    <p:animEffect transition="in" filter="wipe(up)">
                                      <p:cBhvr>
                                        <p:cTn id="170" dur="1000"/>
                                        <p:tgtEl>
                                          <p:spTgt spid="28"/>
                                        </p:tgtEl>
                                      </p:cBhvr>
                                    </p:animEffect>
                                  </p:childTnLst>
                                </p:cTn>
                              </p:par>
                            </p:childTnLst>
                          </p:cTn>
                        </p:par>
                        <p:par>
                          <p:cTn id="171" fill="hold">
                            <p:stCondLst>
                              <p:cond delay="3000"/>
                            </p:stCondLst>
                            <p:childTnLst>
                              <p:par>
                                <p:cTn id="172" presetID="22" presetClass="entr" presetSubtype="4" fill="hold" grpId="0" nodeType="afterEffect">
                                  <p:stCondLst>
                                    <p:cond delay="0"/>
                                  </p:stCondLst>
                                  <p:childTnLst>
                                    <p:set>
                                      <p:cBhvr>
                                        <p:cTn id="173" dur="1" fill="hold">
                                          <p:stCondLst>
                                            <p:cond delay="0"/>
                                          </p:stCondLst>
                                        </p:cTn>
                                        <p:tgtEl>
                                          <p:spTgt spid="29"/>
                                        </p:tgtEl>
                                        <p:attrNameLst>
                                          <p:attrName>style.visibility</p:attrName>
                                        </p:attrNameLst>
                                      </p:cBhvr>
                                      <p:to>
                                        <p:strVal val="visible"/>
                                      </p:to>
                                    </p:set>
                                    <p:animEffect transition="in" filter="wipe(down)">
                                      <p:cBhvr>
                                        <p:cTn id="174" dur="1000"/>
                                        <p:tgtEl>
                                          <p:spTgt spid="29"/>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102"/>
                                        </p:tgtEl>
                                        <p:attrNameLst>
                                          <p:attrName>style.visibility</p:attrName>
                                        </p:attrNameLst>
                                      </p:cBhvr>
                                      <p:to>
                                        <p:strVal val="visible"/>
                                      </p:to>
                                    </p:set>
                                    <p:animEffect transition="in" filter="fade">
                                      <p:cBhvr>
                                        <p:cTn id="179" dur="500"/>
                                        <p:tgtEl>
                                          <p:spTgt spid="102"/>
                                        </p:tgtEl>
                                      </p:cBhvr>
                                    </p:animEffect>
                                  </p:childTnLst>
                                </p:cTn>
                              </p:par>
                            </p:childTnLst>
                          </p:cTn>
                        </p:par>
                        <p:par>
                          <p:cTn id="180" fill="hold">
                            <p:stCondLst>
                              <p:cond delay="500"/>
                            </p:stCondLst>
                            <p:childTnLst>
                              <p:par>
                                <p:cTn id="181" presetID="10" presetClass="entr" presetSubtype="0" fill="hold" grpId="0" nodeType="afterEffect">
                                  <p:stCondLst>
                                    <p:cond delay="0"/>
                                  </p:stCondLst>
                                  <p:childTnLst>
                                    <p:set>
                                      <p:cBhvr>
                                        <p:cTn id="182" dur="1" fill="hold">
                                          <p:stCondLst>
                                            <p:cond delay="0"/>
                                          </p:stCondLst>
                                        </p:cTn>
                                        <p:tgtEl>
                                          <p:spTgt spid="103"/>
                                        </p:tgtEl>
                                        <p:attrNameLst>
                                          <p:attrName>style.visibility</p:attrName>
                                        </p:attrNameLst>
                                      </p:cBhvr>
                                      <p:to>
                                        <p:strVal val="visible"/>
                                      </p:to>
                                    </p:set>
                                    <p:animEffect transition="in" filter="fade">
                                      <p:cBhvr>
                                        <p:cTn id="183" dur="500"/>
                                        <p:tgtEl>
                                          <p:spTgt spid="103"/>
                                        </p:tgtEl>
                                      </p:cBhvr>
                                    </p:animEffect>
                                  </p:childTnLst>
                                </p:cTn>
                              </p:par>
                            </p:childTnLst>
                          </p:cTn>
                        </p:par>
                        <p:par>
                          <p:cTn id="184" fill="hold">
                            <p:stCondLst>
                              <p:cond delay="1000"/>
                            </p:stCondLst>
                            <p:childTnLst>
                              <p:par>
                                <p:cTn id="185" presetID="10" presetClass="entr" presetSubtype="0" fill="hold" grpId="0" nodeType="afterEffect">
                                  <p:stCondLst>
                                    <p:cond delay="0"/>
                                  </p:stCondLst>
                                  <p:childTnLst>
                                    <p:set>
                                      <p:cBhvr>
                                        <p:cTn id="186" dur="1" fill="hold">
                                          <p:stCondLst>
                                            <p:cond delay="0"/>
                                          </p:stCondLst>
                                        </p:cTn>
                                        <p:tgtEl>
                                          <p:spTgt spid="104"/>
                                        </p:tgtEl>
                                        <p:attrNameLst>
                                          <p:attrName>style.visibility</p:attrName>
                                        </p:attrNameLst>
                                      </p:cBhvr>
                                      <p:to>
                                        <p:strVal val="visible"/>
                                      </p:to>
                                    </p:set>
                                    <p:animEffect transition="in" filter="fade">
                                      <p:cBhvr>
                                        <p:cTn id="187" dur="500"/>
                                        <p:tgtEl>
                                          <p:spTgt spid="104"/>
                                        </p:tgtEl>
                                      </p:cBhvr>
                                    </p:animEffect>
                                  </p:childTnLst>
                                </p:cTn>
                              </p:par>
                            </p:childTnLst>
                          </p:cTn>
                        </p:par>
                        <p:par>
                          <p:cTn id="188" fill="hold">
                            <p:stCondLst>
                              <p:cond delay="1500"/>
                            </p:stCondLst>
                            <p:childTnLst>
                              <p:par>
                                <p:cTn id="189" presetID="10" presetClass="entr" presetSubtype="0" fill="hold" grpId="0" nodeType="afterEffect">
                                  <p:stCondLst>
                                    <p:cond delay="0"/>
                                  </p:stCondLst>
                                  <p:childTnLst>
                                    <p:set>
                                      <p:cBhvr>
                                        <p:cTn id="190" dur="1" fill="hold">
                                          <p:stCondLst>
                                            <p:cond delay="0"/>
                                          </p:stCondLst>
                                        </p:cTn>
                                        <p:tgtEl>
                                          <p:spTgt spid="105"/>
                                        </p:tgtEl>
                                        <p:attrNameLst>
                                          <p:attrName>style.visibility</p:attrName>
                                        </p:attrNameLst>
                                      </p:cBhvr>
                                      <p:to>
                                        <p:strVal val="visible"/>
                                      </p:to>
                                    </p:set>
                                    <p:animEffect transition="in" filter="fade">
                                      <p:cBhvr>
                                        <p:cTn id="191" dur="500"/>
                                        <p:tgtEl>
                                          <p:spTgt spid="105"/>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1" fill="hold" grpId="0" nodeType="clickEffect">
                                  <p:stCondLst>
                                    <p:cond delay="0"/>
                                  </p:stCondLst>
                                  <p:childTnLst>
                                    <p:set>
                                      <p:cBhvr>
                                        <p:cTn id="195" dur="1" fill="hold">
                                          <p:stCondLst>
                                            <p:cond delay="0"/>
                                          </p:stCondLst>
                                        </p:cTn>
                                        <p:tgtEl>
                                          <p:spTgt spid="31"/>
                                        </p:tgtEl>
                                        <p:attrNameLst>
                                          <p:attrName>style.visibility</p:attrName>
                                        </p:attrNameLst>
                                      </p:cBhvr>
                                      <p:to>
                                        <p:strVal val="visible"/>
                                      </p:to>
                                    </p:set>
                                    <p:animEffect transition="in" filter="wipe(up)">
                                      <p:cBhvr>
                                        <p:cTn id="196" dur="1000"/>
                                        <p:tgtEl>
                                          <p:spTgt spid="31"/>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79"/>
                                        </p:tgtEl>
                                        <p:attrNameLst>
                                          <p:attrName>style.visibility</p:attrName>
                                        </p:attrNameLst>
                                      </p:cBhvr>
                                      <p:to>
                                        <p:strVal val="visible"/>
                                      </p:to>
                                    </p:set>
                                    <p:animEffect transition="in" filter="fade">
                                      <p:cBhvr>
                                        <p:cTn id="201" dur="500"/>
                                        <p:tgtEl>
                                          <p:spTgt spid="79"/>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91"/>
                                        </p:tgtEl>
                                        <p:attrNameLst>
                                          <p:attrName>style.visibility</p:attrName>
                                        </p:attrNameLst>
                                      </p:cBhvr>
                                      <p:to>
                                        <p:strVal val="visible"/>
                                      </p:to>
                                    </p:set>
                                    <p:animEffect transition="in" filter="fade">
                                      <p:cBhvr>
                                        <p:cTn id="207" dur="500"/>
                                        <p:tgtEl>
                                          <p:spTgt spid="91"/>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80"/>
                                        </p:tgtEl>
                                        <p:attrNameLst>
                                          <p:attrName>style.visibility</p:attrName>
                                        </p:attrNameLst>
                                      </p:cBhvr>
                                      <p:to>
                                        <p:strVal val="visible"/>
                                      </p:to>
                                    </p:set>
                                    <p:animEffect transition="in" filter="fade">
                                      <p:cBhvr>
                                        <p:cTn id="210" dur="500"/>
                                        <p:tgtEl>
                                          <p:spTgt spid="80"/>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90"/>
                                        </p:tgtEl>
                                        <p:attrNameLst>
                                          <p:attrName>style.visibility</p:attrName>
                                        </p:attrNameLst>
                                      </p:cBhvr>
                                      <p:to>
                                        <p:strVal val="visible"/>
                                      </p:to>
                                    </p:set>
                                    <p:animEffect transition="in" filter="fade">
                                      <p:cBhvr>
                                        <p:cTn id="213" dur="500"/>
                                        <p:tgtEl>
                                          <p:spTgt spid="90"/>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4" fill="hold" grpId="0" nodeType="clickEffect">
                                  <p:stCondLst>
                                    <p:cond delay="0"/>
                                  </p:stCondLst>
                                  <p:childTnLst>
                                    <p:set>
                                      <p:cBhvr>
                                        <p:cTn id="217" dur="1" fill="hold">
                                          <p:stCondLst>
                                            <p:cond delay="0"/>
                                          </p:stCondLst>
                                        </p:cTn>
                                        <p:tgtEl>
                                          <p:spTgt spid="32"/>
                                        </p:tgtEl>
                                        <p:attrNameLst>
                                          <p:attrName>style.visibility</p:attrName>
                                        </p:attrNameLst>
                                      </p:cBhvr>
                                      <p:to>
                                        <p:strVal val="visible"/>
                                      </p:to>
                                    </p:set>
                                    <p:animEffect transition="in" filter="wipe(down)">
                                      <p:cBhvr>
                                        <p:cTn id="218" dur="1000"/>
                                        <p:tgtEl>
                                          <p:spTgt spid="32"/>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4" fill="hold" grpId="0" nodeType="clickEffect">
                                  <p:stCondLst>
                                    <p:cond delay="0"/>
                                  </p:stCondLst>
                                  <p:childTnLst>
                                    <p:set>
                                      <p:cBhvr>
                                        <p:cTn id="222" dur="1" fill="hold">
                                          <p:stCondLst>
                                            <p:cond delay="0"/>
                                          </p:stCondLst>
                                        </p:cTn>
                                        <p:tgtEl>
                                          <p:spTgt spid="61"/>
                                        </p:tgtEl>
                                        <p:attrNameLst>
                                          <p:attrName>style.visibility</p:attrName>
                                        </p:attrNameLst>
                                      </p:cBhvr>
                                      <p:to>
                                        <p:strVal val="visible"/>
                                      </p:to>
                                    </p:set>
                                    <p:animEffect transition="in" filter="wipe(down)">
                                      <p:cBhvr>
                                        <p:cTn id="223" dur="1000"/>
                                        <p:tgtEl>
                                          <p:spTgt spid="61"/>
                                        </p:tgtEl>
                                      </p:cBhvr>
                                    </p:animEffect>
                                  </p:childTnLst>
                                </p:cTn>
                              </p:par>
                            </p:childTnLst>
                          </p:cTn>
                        </p:par>
                        <p:par>
                          <p:cTn id="224" fill="hold">
                            <p:stCondLst>
                              <p:cond delay="1000"/>
                            </p:stCondLst>
                            <p:childTnLst>
                              <p:par>
                                <p:cTn id="225" presetID="22" presetClass="entr" presetSubtype="1" fill="hold" grpId="0" nodeType="afterEffect">
                                  <p:stCondLst>
                                    <p:cond delay="0"/>
                                  </p:stCondLst>
                                  <p:childTnLst>
                                    <p:set>
                                      <p:cBhvr>
                                        <p:cTn id="226" dur="1" fill="hold">
                                          <p:stCondLst>
                                            <p:cond delay="0"/>
                                          </p:stCondLst>
                                        </p:cTn>
                                        <p:tgtEl>
                                          <p:spTgt spid="62"/>
                                        </p:tgtEl>
                                        <p:attrNameLst>
                                          <p:attrName>style.visibility</p:attrName>
                                        </p:attrNameLst>
                                      </p:cBhvr>
                                      <p:to>
                                        <p:strVal val="visible"/>
                                      </p:to>
                                    </p:set>
                                    <p:animEffect transition="in" filter="wipe(up)">
                                      <p:cBhvr>
                                        <p:cTn id="227" dur="1000"/>
                                        <p:tgtEl>
                                          <p:spTgt spid="62"/>
                                        </p:tgtEl>
                                      </p:cBhvr>
                                    </p:animEffect>
                                  </p:childTnLst>
                                </p:cTn>
                              </p:par>
                            </p:childTnLst>
                          </p:cTn>
                        </p:par>
                        <p:par>
                          <p:cTn id="228" fill="hold">
                            <p:stCondLst>
                              <p:cond delay="2000"/>
                            </p:stCondLst>
                            <p:childTnLst>
                              <p:par>
                                <p:cTn id="229" presetID="22" presetClass="entr" presetSubtype="1" fill="hold" grpId="0" nodeType="afterEffect">
                                  <p:stCondLst>
                                    <p:cond delay="0"/>
                                  </p:stCondLst>
                                  <p:childTnLst>
                                    <p:set>
                                      <p:cBhvr>
                                        <p:cTn id="230" dur="1" fill="hold">
                                          <p:stCondLst>
                                            <p:cond delay="0"/>
                                          </p:stCondLst>
                                        </p:cTn>
                                        <p:tgtEl>
                                          <p:spTgt spid="64"/>
                                        </p:tgtEl>
                                        <p:attrNameLst>
                                          <p:attrName>style.visibility</p:attrName>
                                        </p:attrNameLst>
                                      </p:cBhvr>
                                      <p:to>
                                        <p:strVal val="visible"/>
                                      </p:to>
                                    </p:set>
                                    <p:animEffect transition="in" filter="wipe(up)">
                                      <p:cBhvr>
                                        <p:cTn id="231" dur="1000"/>
                                        <p:tgtEl>
                                          <p:spTgt spid="64"/>
                                        </p:tgtEl>
                                      </p:cBhvr>
                                    </p:animEffect>
                                  </p:childTnLst>
                                </p:cTn>
                              </p:par>
                            </p:childTnLst>
                          </p:cTn>
                        </p:par>
                        <p:par>
                          <p:cTn id="232" fill="hold">
                            <p:stCondLst>
                              <p:cond delay="3000"/>
                            </p:stCondLst>
                            <p:childTnLst>
                              <p:par>
                                <p:cTn id="233" presetID="22" presetClass="entr" presetSubtype="4" fill="hold" grpId="0" nodeType="afterEffect">
                                  <p:stCondLst>
                                    <p:cond delay="0"/>
                                  </p:stCondLst>
                                  <p:childTnLst>
                                    <p:set>
                                      <p:cBhvr>
                                        <p:cTn id="234" dur="1" fill="hold">
                                          <p:stCondLst>
                                            <p:cond delay="0"/>
                                          </p:stCondLst>
                                        </p:cTn>
                                        <p:tgtEl>
                                          <p:spTgt spid="63"/>
                                        </p:tgtEl>
                                        <p:attrNameLst>
                                          <p:attrName>style.visibility</p:attrName>
                                        </p:attrNameLst>
                                      </p:cBhvr>
                                      <p:to>
                                        <p:strVal val="visible"/>
                                      </p:to>
                                    </p:set>
                                    <p:animEffect transition="in" filter="wipe(down)">
                                      <p:cBhvr>
                                        <p:cTn id="235" dur="1000"/>
                                        <p:tgtEl>
                                          <p:spTgt spid="63"/>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106"/>
                                        </p:tgtEl>
                                        <p:attrNameLst>
                                          <p:attrName>style.visibility</p:attrName>
                                        </p:attrNameLst>
                                      </p:cBhvr>
                                      <p:to>
                                        <p:strVal val="visible"/>
                                      </p:to>
                                    </p:set>
                                    <p:animEffect transition="in" filter="fade">
                                      <p:cBhvr>
                                        <p:cTn id="240" dur="500"/>
                                        <p:tgtEl>
                                          <p:spTgt spid="106"/>
                                        </p:tgtEl>
                                      </p:cBhvr>
                                    </p:animEffect>
                                  </p:childTnLst>
                                </p:cTn>
                              </p:par>
                            </p:childTnLst>
                          </p:cTn>
                        </p:par>
                        <p:par>
                          <p:cTn id="241" fill="hold">
                            <p:stCondLst>
                              <p:cond delay="500"/>
                            </p:stCondLst>
                            <p:childTnLst>
                              <p:par>
                                <p:cTn id="242" presetID="10" presetClass="entr" presetSubtype="0" fill="hold" grpId="0" nodeType="afterEffect">
                                  <p:stCondLst>
                                    <p:cond delay="0"/>
                                  </p:stCondLst>
                                  <p:childTnLst>
                                    <p:set>
                                      <p:cBhvr>
                                        <p:cTn id="243" dur="1" fill="hold">
                                          <p:stCondLst>
                                            <p:cond delay="0"/>
                                          </p:stCondLst>
                                        </p:cTn>
                                        <p:tgtEl>
                                          <p:spTgt spid="107"/>
                                        </p:tgtEl>
                                        <p:attrNameLst>
                                          <p:attrName>style.visibility</p:attrName>
                                        </p:attrNameLst>
                                      </p:cBhvr>
                                      <p:to>
                                        <p:strVal val="visible"/>
                                      </p:to>
                                    </p:set>
                                    <p:animEffect transition="in" filter="fade">
                                      <p:cBhvr>
                                        <p:cTn id="244" dur="500"/>
                                        <p:tgtEl>
                                          <p:spTgt spid="107"/>
                                        </p:tgtEl>
                                      </p:cBhvr>
                                    </p:animEffect>
                                  </p:childTnLst>
                                </p:cTn>
                              </p:par>
                            </p:childTnLst>
                          </p:cTn>
                        </p:par>
                        <p:par>
                          <p:cTn id="245" fill="hold">
                            <p:stCondLst>
                              <p:cond delay="1000"/>
                            </p:stCondLst>
                            <p:childTnLst>
                              <p:par>
                                <p:cTn id="246" presetID="10" presetClass="entr" presetSubtype="0" fill="hold" grpId="0" nodeType="afterEffect">
                                  <p:stCondLst>
                                    <p:cond delay="0"/>
                                  </p:stCondLst>
                                  <p:childTnLst>
                                    <p:set>
                                      <p:cBhvr>
                                        <p:cTn id="247" dur="1" fill="hold">
                                          <p:stCondLst>
                                            <p:cond delay="0"/>
                                          </p:stCondLst>
                                        </p:cTn>
                                        <p:tgtEl>
                                          <p:spTgt spid="108"/>
                                        </p:tgtEl>
                                        <p:attrNameLst>
                                          <p:attrName>style.visibility</p:attrName>
                                        </p:attrNameLst>
                                      </p:cBhvr>
                                      <p:to>
                                        <p:strVal val="visible"/>
                                      </p:to>
                                    </p:set>
                                    <p:animEffect transition="in" filter="fade">
                                      <p:cBhvr>
                                        <p:cTn id="248" dur="500"/>
                                        <p:tgtEl>
                                          <p:spTgt spid="108"/>
                                        </p:tgtEl>
                                      </p:cBhvr>
                                    </p:animEffect>
                                  </p:childTnLst>
                                </p:cTn>
                              </p:par>
                            </p:childTnLst>
                          </p:cTn>
                        </p:par>
                        <p:par>
                          <p:cTn id="249" fill="hold">
                            <p:stCondLst>
                              <p:cond delay="1500"/>
                            </p:stCondLst>
                            <p:childTnLst>
                              <p:par>
                                <p:cTn id="250" presetID="10" presetClass="entr" presetSubtype="0" fill="hold" grpId="0" nodeType="afterEffect">
                                  <p:stCondLst>
                                    <p:cond delay="0"/>
                                  </p:stCondLst>
                                  <p:childTnLst>
                                    <p:set>
                                      <p:cBhvr>
                                        <p:cTn id="251" dur="1" fill="hold">
                                          <p:stCondLst>
                                            <p:cond delay="0"/>
                                          </p:stCondLst>
                                        </p:cTn>
                                        <p:tgtEl>
                                          <p:spTgt spid="109"/>
                                        </p:tgtEl>
                                        <p:attrNameLst>
                                          <p:attrName>style.visibility</p:attrName>
                                        </p:attrNameLst>
                                      </p:cBhvr>
                                      <p:to>
                                        <p:strVal val="visible"/>
                                      </p:to>
                                    </p:set>
                                    <p:animEffect transition="in" filter="fade">
                                      <p:cBhvr>
                                        <p:cTn id="252" dur="500"/>
                                        <p:tgtEl>
                                          <p:spTgt spid="109"/>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8" fill="hold" grpId="0" nodeType="clickEffect">
                                  <p:stCondLst>
                                    <p:cond delay="0"/>
                                  </p:stCondLst>
                                  <p:childTnLst>
                                    <p:set>
                                      <p:cBhvr>
                                        <p:cTn id="256" dur="1" fill="hold">
                                          <p:stCondLst>
                                            <p:cond delay="0"/>
                                          </p:stCondLst>
                                        </p:cTn>
                                        <p:tgtEl>
                                          <p:spTgt spid="65"/>
                                        </p:tgtEl>
                                        <p:attrNameLst>
                                          <p:attrName>style.visibility</p:attrName>
                                        </p:attrNameLst>
                                      </p:cBhvr>
                                      <p:to>
                                        <p:strVal val="visible"/>
                                      </p:to>
                                    </p:set>
                                    <p:animEffect transition="in" filter="wipe(left)">
                                      <p:cBhvr>
                                        <p:cTn id="257" dur="1000"/>
                                        <p:tgtEl>
                                          <p:spTgt spid="65"/>
                                        </p:tgtEl>
                                      </p:cBhvr>
                                    </p:animEffect>
                                  </p:childTnLst>
                                </p:cTn>
                              </p:par>
                            </p:childTnLst>
                          </p:cTn>
                        </p:par>
                        <p:par>
                          <p:cTn id="258" fill="hold">
                            <p:stCondLst>
                              <p:cond delay="1000"/>
                            </p:stCondLst>
                            <p:childTnLst>
                              <p:par>
                                <p:cTn id="259" presetID="22" presetClass="entr" presetSubtype="8" fill="hold" grpId="0" nodeType="afterEffect">
                                  <p:stCondLst>
                                    <p:cond delay="0"/>
                                  </p:stCondLst>
                                  <p:childTnLst>
                                    <p:set>
                                      <p:cBhvr>
                                        <p:cTn id="260" dur="1" fill="hold">
                                          <p:stCondLst>
                                            <p:cond delay="0"/>
                                          </p:stCondLst>
                                        </p:cTn>
                                        <p:tgtEl>
                                          <p:spTgt spid="66"/>
                                        </p:tgtEl>
                                        <p:attrNameLst>
                                          <p:attrName>style.visibility</p:attrName>
                                        </p:attrNameLst>
                                      </p:cBhvr>
                                      <p:to>
                                        <p:strVal val="visible"/>
                                      </p:to>
                                    </p:set>
                                    <p:animEffect transition="in" filter="wipe(left)">
                                      <p:cBhvr>
                                        <p:cTn id="261" dur="1000"/>
                                        <p:tgtEl>
                                          <p:spTgt spid="66"/>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4" fill="hold" grpId="0" nodeType="clickEffect">
                                  <p:stCondLst>
                                    <p:cond delay="0"/>
                                  </p:stCondLst>
                                  <p:childTnLst>
                                    <p:set>
                                      <p:cBhvr>
                                        <p:cTn id="265" dur="1" fill="hold">
                                          <p:stCondLst>
                                            <p:cond delay="0"/>
                                          </p:stCondLst>
                                        </p:cTn>
                                        <p:tgtEl>
                                          <p:spTgt spid="68"/>
                                        </p:tgtEl>
                                        <p:attrNameLst>
                                          <p:attrName>style.visibility</p:attrName>
                                        </p:attrNameLst>
                                      </p:cBhvr>
                                      <p:to>
                                        <p:strVal val="visible"/>
                                      </p:to>
                                    </p:set>
                                    <p:animEffect transition="in" filter="wipe(down)">
                                      <p:cBhvr>
                                        <p:cTn id="266" dur="1000"/>
                                        <p:tgtEl>
                                          <p:spTgt spid="68"/>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4" fill="hold" grpId="0" nodeType="clickEffect">
                                  <p:stCondLst>
                                    <p:cond delay="0"/>
                                  </p:stCondLst>
                                  <p:childTnLst>
                                    <p:set>
                                      <p:cBhvr>
                                        <p:cTn id="270" dur="1" fill="hold">
                                          <p:stCondLst>
                                            <p:cond delay="0"/>
                                          </p:stCondLst>
                                        </p:cTn>
                                        <p:tgtEl>
                                          <p:spTgt spid="30"/>
                                        </p:tgtEl>
                                        <p:attrNameLst>
                                          <p:attrName>style.visibility</p:attrName>
                                        </p:attrNameLst>
                                      </p:cBhvr>
                                      <p:to>
                                        <p:strVal val="visible"/>
                                      </p:to>
                                    </p:set>
                                    <p:animEffect transition="in" filter="wipe(down)">
                                      <p:cBhvr>
                                        <p:cTn id="271" dur="1000"/>
                                        <p:tgtEl>
                                          <p:spTgt spid="30"/>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4" fill="hold" grpId="0" nodeType="clickEffect">
                                  <p:stCondLst>
                                    <p:cond delay="0"/>
                                  </p:stCondLst>
                                  <p:childTnLst>
                                    <p:set>
                                      <p:cBhvr>
                                        <p:cTn id="275" dur="1" fill="hold">
                                          <p:stCondLst>
                                            <p:cond delay="0"/>
                                          </p:stCondLst>
                                        </p:cTn>
                                        <p:tgtEl>
                                          <p:spTgt spid="69"/>
                                        </p:tgtEl>
                                        <p:attrNameLst>
                                          <p:attrName>style.visibility</p:attrName>
                                        </p:attrNameLst>
                                      </p:cBhvr>
                                      <p:to>
                                        <p:strVal val="visible"/>
                                      </p:to>
                                    </p:set>
                                    <p:animEffect transition="in" filter="wipe(down)">
                                      <p:cBhvr>
                                        <p:cTn id="276" dur="1000"/>
                                        <p:tgtEl>
                                          <p:spTgt spid="69"/>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4" fill="hold" grpId="0" nodeType="clickEffect">
                                  <p:stCondLst>
                                    <p:cond delay="0"/>
                                  </p:stCondLst>
                                  <p:childTnLst>
                                    <p:set>
                                      <p:cBhvr>
                                        <p:cTn id="280" dur="1" fill="hold">
                                          <p:stCondLst>
                                            <p:cond delay="0"/>
                                          </p:stCondLst>
                                        </p:cTn>
                                        <p:tgtEl>
                                          <p:spTgt spid="67"/>
                                        </p:tgtEl>
                                        <p:attrNameLst>
                                          <p:attrName>style.visibility</p:attrName>
                                        </p:attrNameLst>
                                      </p:cBhvr>
                                      <p:to>
                                        <p:strVal val="visible"/>
                                      </p:to>
                                    </p:set>
                                    <p:animEffect transition="in" filter="wipe(down)">
                                      <p:cBhvr>
                                        <p:cTn id="281" dur="1000"/>
                                        <p:tgtEl>
                                          <p:spTgt spid="67"/>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4" fill="hold" grpId="0" nodeType="clickEffect">
                                  <p:stCondLst>
                                    <p:cond delay="0"/>
                                  </p:stCondLst>
                                  <p:childTnLst>
                                    <p:set>
                                      <p:cBhvr>
                                        <p:cTn id="285" dur="1" fill="hold">
                                          <p:stCondLst>
                                            <p:cond delay="0"/>
                                          </p:stCondLst>
                                        </p:cTn>
                                        <p:tgtEl>
                                          <p:spTgt spid="70"/>
                                        </p:tgtEl>
                                        <p:attrNameLst>
                                          <p:attrName>style.visibility</p:attrName>
                                        </p:attrNameLst>
                                      </p:cBhvr>
                                      <p:to>
                                        <p:strVal val="visible"/>
                                      </p:to>
                                    </p:set>
                                    <p:animEffect transition="in" filter="wipe(down)">
                                      <p:cBhvr>
                                        <p:cTn id="286" dur="1000"/>
                                        <p:tgtEl>
                                          <p:spTgt spid="70"/>
                                        </p:tgtEl>
                                      </p:cBhvr>
                                    </p:animEffect>
                                  </p:childTnLst>
                                </p:cTn>
                              </p:par>
                            </p:childTnLst>
                          </p:cTn>
                        </p:par>
                        <p:par>
                          <p:cTn id="287" fill="hold">
                            <p:stCondLst>
                              <p:cond delay="1000"/>
                            </p:stCondLst>
                            <p:childTnLst>
                              <p:par>
                                <p:cTn id="288" presetID="22" presetClass="entr" presetSubtype="4" fill="hold" grpId="0" nodeType="afterEffect">
                                  <p:stCondLst>
                                    <p:cond delay="0"/>
                                  </p:stCondLst>
                                  <p:childTnLst>
                                    <p:set>
                                      <p:cBhvr>
                                        <p:cTn id="289" dur="1" fill="hold">
                                          <p:stCondLst>
                                            <p:cond delay="0"/>
                                          </p:stCondLst>
                                        </p:cTn>
                                        <p:tgtEl>
                                          <p:spTgt spid="73"/>
                                        </p:tgtEl>
                                        <p:attrNameLst>
                                          <p:attrName>style.visibility</p:attrName>
                                        </p:attrNameLst>
                                      </p:cBhvr>
                                      <p:to>
                                        <p:strVal val="visible"/>
                                      </p:to>
                                    </p:set>
                                    <p:animEffect transition="in" filter="wipe(down)">
                                      <p:cBhvr>
                                        <p:cTn id="290" dur="1000"/>
                                        <p:tgtEl>
                                          <p:spTgt spid="73"/>
                                        </p:tgtEl>
                                      </p:cBhvr>
                                    </p:animEffect>
                                  </p:childTnLst>
                                </p:cTn>
                              </p:par>
                            </p:childTnLst>
                          </p:cTn>
                        </p:par>
                        <p:par>
                          <p:cTn id="291" fill="hold">
                            <p:stCondLst>
                              <p:cond delay="2000"/>
                            </p:stCondLst>
                            <p:childTnLst>
                              <p:par>
                                <p:cTn id="292" presetID="22" presetClass="entr" presetSubtype="1" fill="hold" grpId="0" nodeType="afterEffect">
                                  <p:stCondLst>
                                    <p:cond delay="0"/>
                                  </p:stCondLst>
                                  <p:childTnLst>
                                    <p:set>
                                      <p:cBhvr>
                                        <p:cTn id="293" dur="1" fill="hold">
                                          <p:stCondLst>
                                            <p:cond delay="0"/>
                                          </p:stCondLst>
                                        </p:cTn>
                                        <p:tgtEl>
                                          <p:spTgt spid="72"/>
                                        </p:tgtEl>
                                        <p:attrNameLst>
                                          <p:attrName>style.visibility</p:attrName>
                                        </p:attrNameLst>
                                      </p:cBhvr>
                                      <p:to>
                                        <p:strVal val="visible"/>
                                      </p:to>
                                    </p:set>
                                    <p:animEffect transition="in" filter="wipe(up)">
                                      <p:cBhvr>
                                        <p:cTn id="294" dur="1000"/>
                                        <p:tgtEl>
                                          <p:spTgt spid="72"/>
                                        </p:tgtEl>
                                      </p:cBhvr>
                                    </p:animEffect>
                                  </p:childTnLst>
                                </p:cTn>
                              </p:par>
                            </p:childTnLst>
                          </p:cTn>
                        </p:par>
                        <p:par>
                          <p:cTn id="295" fill="hold">
                            <p:stCondLst>
                              <p:cond delay="3000"/>
                            </p:stCondLst>
                            <p:childTnLst>
                              <p:par>
                                <p:cTn id="296" presetID="22" presetClass="entr" presetSubtype="1" fill="hold" grpId="0" nodeType="afterEffect">
                                  <p:stCondLst>
                                    <p:cond delay="0"/>
                                  </p:stCondLst>
                                  <p:childTnLst>
                                    <p:set>
                                      <p:cBhvr>
                                        <p:cTn id="297" dur="1" fill="hold">
                                          <p:stCondLst>
                                            <p:cond delay="0"/>
                                          </p:stCondLst>
                                        </p:cTn>
                                        <p:tgtEl>
                                          <p:spTgt spid="71"/>
                                        </p:tgtEl>
                                        <p:attrNameLst>
                                          <p:attrName>style.visibility</p:attrName>
                                        </p:attrNameLst>
                                      </p:cBhvr>
                                      <p:to>
                                        <p:strVal val="visible"/>
                                      </p:to>
                                    </p:set>
                                    <p:animEffect transition="in" filter="wipe(up)">
                                      <p:cBhvr>
                                        <p:cTn id="298" dur="1000"/>
                                        <p:tgtEl>
                                          <p:spTgt spid="71"/>
                                        </p:tgtEl>
                                      </p:cBhvr>
                                    </p:animEffect>
                                  </p:childTnLst>
                                </p:cTn>
                              </p:par>
                            </p:childTnLst>
                          </p:cTn>
                        </p:par>
                      </p:childTnLst>
                    </p:cTn>
                  </p:par>
                  <p:par>
                    <p:cTn id="299" fill="hold">
                      <p:stCondLst>
                        <p:cond delay="indefinite"/>
                      </p:stCondLst>
                      <p:childTnLst>
                        <p:par>
                          <p:cTn id="300" fill="hold">
                            <p:stCondLst>
                              <p:cond delay="0"/>
                            </p:stCondLst>
                            <p:childTnLst>
                              <p:par>
                                <p:cTn id="301" presetID="10" presetClass="entr" presetSubtype="0" fill="hold" grpId="0" nodeType="clickEffect">
                                  <p:stCondLst>
                                    <p:cond delay="0"/>
                                  </p:stCondLst>
                                  <p:childTnLst>
                                    <p:set>
                                      <p:cBhvr>
                                        <p:cTn id="302" dur="1" fill="hold">
                                          <p:stCondLst>
                                            <p:cond delay="0"/>
                                          </p:stCondLst>
                                        </p:cTn>
                                        <p:tgtEl>
                                          <p:spTgt spid="110"/>
                                        </p:tgtEl>
                                        <p:attrNameLst>
                                          <p:attrName>style.visibility</p:attrName>
                                        </p:attrNameLst>
                                      </p:cBhvr>
                                      <p:to>
                                        <p:strVal val="visible"/>
                                      </p:to>
                                    </p:set>
                                    <p:animEffect transition="in" filter="fade">
                                      <p:cBhvr>
                                        <p:cTn id="303" dur="500"/>
                                        <p:tgtEl>
                                          <p:spTgt spid="110"/>
                                        </p:tgtEl>
                                      </p:cBhvr>
                                    </p:animEffect>
                                  </p:childTnLst>
                                </p:cTn>
                              </p:par>
                            </p:childTnLst>
                          </p:cTn>
                        </p:par>
                        <p:par>
                          <p:cTn id="304" fill="hold">
                            <p:stCondLst>
                              <p:cond delay="500"/>
                            </p:stCondLst>
                            <p:childTnLst>
                              <p:par>
                                <p:cTn id="305" presetID="10" presetClass="entr" presetSubtype="0" fill="hold" grpId="0" nodeType="afterEffect">
                                  <p:stCondLst>
                                    <p:cond delay="0"/>
                                  </p:stCondLst>
                                  <p:childTnLst>
                                    <p:set>
                                      <p:cBhvr>
                                        <p:cTn id="306" dur="1" fill="hold">
                                          <p:stCondLst>
                                            <p:cond delay="0"/>
                                          </p:stCondLst>
                                        </p:cTn>
                                        <p:tgtEl>
                                          <p:spTgt spid="111"/>
                                        </p:tgtEl>
                                        <p:attrNameLst>
                                          <p:attrName>style.visibility</p:attrName>
                                        </p:attrNameLst>
                                      </p:cBhvr>
                                      <p:to>
                                        <p:strVal val="visible"/>
                                      </p:to>
                                    </p:set>
                                    <p:animEffect transition="in" filter="fade">
                                      <p:cBhvr>
                                        <p:cTn id="307" dur="500"/>
                                        <p:tgtEl>
                                          <p:spTgt spid="111"/>
                                        </p:tgtEl>
                                      </p:cBhvr>
                                    </p:animEffect>
                                  </p:childTnLst>
                                </p:cTn>
                              </p:par>
                            </p:childTnLst>
                          </p:cTn>
                        </p:par>
                        <p:par>
                          <p:cTn id="308" fill="hold">
                            <p:stCondLst>
                              <p:cond delay="1000"/>
                            </p:stCondLst>
                            <p:childTnLst>
                              <p:par>
                                <p:cTn id="309" presetID="10" presetClass="entr" presetSubtype="0" fill="hold" grpId="0" nodeType="afterEffect">
                                  <p:stCondLst>
                                    <p:cond delay="0"/>
                                  </p:stCondLst>
                                  <p:childTnLst>
                                    <p:set>
                                      <p:cBhvr>
                                        <p:cTn id="310" dur="1" fill="hold">
                                          <p:stCondLst>
                                            <p:cond delay="0"/>
                                          </p:stCondLst>
                                        </p:cTn>
                                        <p:tgtEl>
                                          <p:spTgt spid="112"/>
                                        </p:tgtEl>
                                        <p:attrNameLst>
                                          <p:attrName>style.visibility</p:attrName>
                                        </p:attrNameLst>
                                      </p:cBhvr>
                                      <p:to>
                                        <p:strVal val="visible"/>
                                      </p:to>
                                    </p:set>
                                    <p:animEffect transition="in" filter="fade">
                                      <p:cBhvr>
                                        <p:cTn id="311" dur="500"/>
                                        <p:tgtEl>
                                          <p:spTgt spid="112"/>
                                        </p:tgtEl>
                                      </p:cBhvr>
                                    </p:animEffect>
                                  </p:childTnLst>
                                </p:cTn>
                              </p:par>
                            </p:childTnLst>
                          </p:cTn>
                        </p:par>
                        <p:par>
                          <p:cTn id="312" fill="hold">
                            <p:stCondLst>
                              <p:cond delay="1500"/>
                            </p:stCondLst>
                            <p:childTnLst>
                              <p:par>
                                <p:cTn id="313" presetID="10" presetClass="entr" presetSubtype="0" fill="hold" grpId="0" nodeType="afterEffect">
                                  <p:stCondLst>
                                    <p:cond delay="0"/>
                                  </p:stCondLst>
                                  <p:childTnLst>
                                    <p:set>
                                      <p:cBhvr>
                                        <p:cTn id="314" dur="1" fill="hold">
                                          <p:stCondLst>
                                            <p:cond delay="0"/>
                                          </p:stCondLst>
                                        </p:cTn>
                                        <p:tgtEl>
                                          <p:spTgt spid="113"/>
                                        </p:tgtEl>
                                        <p:attrNameLst>
                                          <p:attrName>style.visibility</p:attrName>
                                        </p:attrNameLst>
                                      </p:cBhvr>
                                      <p:to>
                                        <p:strVal val="visible"/>
                                      </p:to>
                                    </p:set>
                                    <p:animEffect transition="in" filter="fade">
                                      <p:cBhvr>
                                        <p:cTn id="315"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p:bldP spid="79" grpId="0" animBg="1"/>
      <p:bldP spid="80" grpId="0" animBg="1"/>
      <p:bldP spid="81" grpId="0" animBg="1"/>
      <p:bldP spid="90" grpId="0" animBg="1"/>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7882"/>
            <a:ext cx="10515600" cy="5739081"/>
          </a:xfrm>
        </p:spPr>
        <p:txBody>
          <a:bodyPr>
            <a:normAutofit/>
          </a:bodyPr>
          <a:lstStyle/>
          <a:p>
            <a:pPr marL="0" indent="0">
              <a:buNone/>
            </a:pPr>
            <a:r>
              <a:rPr lang="en-US" sz="1800" dirty="0" smtClean="0"/>
              <a:t>Some standard notations used in Orthographic Projection.</a:t>
            </a:r>
          </a:p>
          <a:p>
            <a:r>
              <a:rPr lang="en-US" sz="1800" dirty="0" smtClean="0"/>
              <a:t>A point in a three dimensional space is named using uppercase letters whereas it’s corresponding projection is named using lowercase letters.</a:t>
            </a:r>
          </a:p>
          <a:p>
            <a:r>
              <a:rPr lang="en-US" sz="1800" dirty="0" smtClean="0"/>
              <a:t>A point projected on HP is represented only by it’s corresponding lowercase letter, however,  the same point projected on VP is represented by lowercase letter followed by a single inverted comma. Also, the same point projected on PP (Profile Plane) is denoted by a double inverted comma</a:t>
            </a:r>
            <a:r>
              <a:rPr lang="en-US" sz="1800" dirty="0"/>
              <a:t>. E.g. A point B is named as b on </a:t>
            </a:r>
            <a:r>
              <a:rPr lang="en-US" sz="1800" dirty="0" smtClean="0"/>
              <a:t>HP, </a:t>
            </a:r>
            <a:r>
              <a:rPr lang="en-US" sz="1800" dirty="0"/>
              <a:t>b’ on </a:t>
            </a:r>
            <a:r>
              <a:rPr lang="en-US" sz="1800" dirty="0" smtClean="0"/>
              <a:t>VP, and b’’ on PP.</a:t>
            </a:r>
          </a:p>
          <a:p>
            <a:r>
              <a:rPr lang="en-US" sz="1800" dirty="0" smtClean="0"/>
              <a:t>The line formed due to intersection of principal planes is called a reference line.</a:t>
            </a:r>
          </a:p>
          <a:p>
            <a:r>
              <a:rPr lang="en-US" sz="1800" dirty="0" smtClean="0"/>
              <a:t>While depicting the planes three dimensional space, that is, quadrant, into a two dimensional space, HP is rotated by 90 degrees in clockwise direction.</a:t>
            </a:r>
            <a:endParaRPr lang="en-US" sz="18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9893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743450" y="8176585"/>
            <a:ext cx="4114800" cy="365125"/>
          </a:xfrm>
        </p:spPr>
        <p:txBody>
          <a:bodyPr/>
          <a:lstStyle/>
          <a:p>
            <a:r>
              <a:rPr lang="en-US" smtClean="0"/>
              <a:t>Prepared by Er. Bibek Magar ( bibek.magar@thc.tu.edu.np)</a:t>
            </a:r>
            <a:endParaRPr lang="en-US"/>
          </a:p>
        </p:txBody>
      </p:sp>
      <p:cxnSp>
        <p:nvCxnSpPr>
          <p:cNvPr id="6" name="Straight Connector 5"/>
          <p:cNvCxnSpPr/>
          <p:nvPr/>
        </p:nvCxnSpPr>
        <p:spPr>
          <a:xfrm>
            <a:off x="1413188" y="2077812"/>
            <a:ext cx="0" cy="139091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60395" y="2088277"/>
            <a:ext cx="3347166" cy="2760908"/>
            <a:chOff x="-964574" y="268042"/>
            <a:chExt cx="3347166" cy="2760908"/>
          </a:xfrm>
        </p:grpSpPr>
        <p:cxnSp>
          <p:nvCxnSpPr>
            <p:cNvPr id="8" name="Straight Connector 7"/>
            <p:cNvCxnSpPr/>
            <p:nvPr/>
          </p:nvCxnSpPr>
          <p:spPr>
            <a:xfrm flipV="1">
              <a:off x="721217" y="1648496"/>
              <a:ext cx="1661375" cy="1287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64574" y="268042"/>
              <a:ext cx="3345824" cy="27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4727219" y="2081837"/>
            <a:ext cx="2420021" cy="140622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27218" y="3493740"/>
            <a:ext cx="2420021" cy="1596419"/>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8687470" y="3583567"/>
            <a:ext cx="27044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934700" y="3118733"/>
            <a:ext cx="914400" cy="369332"/>
          </a:xfrm>
          <a:prstGeom prst="rect">
            <a:avLst/>
          </a:prstGeom>
          <a:noFill/>
        </p:spPr>
        <p:txBody>
          <a:bodyPr wrap="square" rtlCol="0">
            <a:spAutoFit/>
          </a:bodyPr>
          <a:lstStyle/>
          <a:p>
            <a:r>
              <a:rPr lang="en-US" dirty="0" smtClean="0"/>
              <a:t>VP</a:t>
            </a:r>
            <a:endParaRPr lang="en-US" dirty="0"/>
          </a:p>
        </p:txBody>
      </p:sp>
      <p:sp>
        <p:nvSpPr>
          <p:cNvPr id="18" name="TextBox 17"/>
          <p:cNvSpPr txBox="1"/>
          <p:nvPr/>
        </p:nvSpPr>
        <p:spPr>
          <a:xfrm>
            <a:off x="10934700" y="3679070"/>
            <a:ext cx="914400" cy="369332"/>
          </a:xfrm>
          <a:prstGeom prst="rect">
            <a:avLst/>
          </a:prstGeom>
          <a:noFill/>
        </p:spPr>
        <p:txBody>
          <a:bodyPr wrap="square" rtlCol="0">
            <a:spAutoFit/>
          </a:bodyPr>
          <a:lstStyle/>
          <a:p>
            <a:r>
              <a:rPr lang="en-US" dirty="0"/>
              <a:t>H</a:t>
            </a:r>
            <a:r>
              <a:rPr lang="en-US" dirty="0" smtClean="0"/>
              <a:t>P</a:t>
            </a:r>
            <a:endParaRPr lang="en-US" dirty="0"/>
          </a:p>
        </p:txBody>
      </p:sp>
      <p:sp>
        <p:nvSpPr>
          <p:cNvPr id="19" name="TextBox 18"/>
          <p:cNvSpPr txBox="1"/>
          <p:nvPr/>
        </p:nvSpPr>
        <p:spPr>
          <a:xfrm>
            <a:off x="6706270" y="3099399"/>
            <a:ext cx="914400" cy="369332"/>
          </a:xfrm>
          <a:prstGeom prst="rect">
            <a:avLst/>
          </a:prstGeom>
          <a:noFill/>
        </p:spPr>
        <p:txBody>
          <a:bodyPr wrap="square" rtlCol="0">
            <a:spAutoFit/>
          </a:bodyPr>
          <a:lstStyle/>
          <a:p>
            <a:r>
              <a:rPr lang="en-US" dirty="0" smtClean="0"/>
              <a:t>VP</a:t>
            </a:r>
            <a:endParaRPr lang="en-US" dirty="0"/>
          </a:p>
        </p:txBody>
      </p:sp>
      <p:sp>
        <p:nvSpPr>
          <p:cNvPr id="20" name="TextBox 19"/>
          <p:cNvSpPr txBox="1"/>
          <p:nvPr/>
        </p:nvSpPr>
        <p:spPr>
          <a:xfrm>
            <a:off x="6706270" y="3659736"/>
            <a:ext cx="914400" cy="369332"/>
          </a:xfrm>
          <a:prstGeom prst="rect">
            <a:avLst/>
          </a:prstGeom>
          <a:noFill/>
        </p:spPr>
        <p:txBody>
          <a:bodyPr wrap="square" rtlCol="0">
            <a:spAutoFit/>
          </a:bodyPr>
          <a:lstStyle/>
          <a:p>
            <a:r>
              <a:rPr lang="en-US" dirty="0"/>
              <a:t>H</a:t>
            </a:r>
            <a:r>
              <a:rPr lang="en-US" dirty="0" smtClean="0"/>
              <a:t>P</a:t>
            </a:r>
            <a:endParaRPr lang="en-US" dirty="0"/>
          </a:p>
        </p:txBody>
      </p:sp>
      <p:sp>
        <p:nvSpPr>
          <p:cNvPr id="21" name="TextBox 20"/>
          <p:cNvSpPr txBox="1"/>
          <p:nvPr/>
        </p:nvSpPr>
        <p:spPr>
          <a:xfrm>
            <a:off x="1412517" y="329150"/>
            <a:ext cx="5137737" cy="461665"/>
          </a:xfrm>
          <a:prstGeom prst="rect">
            <a:avLst/>
          </a:prstGeom>
          <a:noFill/>
        </p:spPr>
        <p:txBody>
          <a:bodyPr wrap="square" rtlCol="0">
            <a:spAutoFit/>
          </a:bodyPr>
          <a:lstStyle/>
          <a:p>
            <a:r>
              <a:rPr lang="en-US" sz="2400" dirty="0" smtClean="0"/>
              <a:t>Rotation of HP in 1</a:t>
            </a:r>
            <a:r>
              <a:rPr lang="en-US" sz="2400" baseline="30000" dirty="0" smtClean="0"/>
              <a:t>st</a:t>
            </a:r>
            <a:r>
              <a:rPr lang="en-US" sz="2400" dirty="0" smtClean="0"/>
              <a:t> Quadrant:</a:t>
            </a:r>
            <a:endParaRPr lang="en-US" sz="2400" dirty="0"/>
          </a:p>
        </p:txBody>
      </p:sp>
    </p:spTree>
    <p:extLst>
      <p:ext uri="{BB962C8B-B14F-4D97-AF65-F5344CB8AC3E}">
        <p14:creationId xmlns:p14="http://schemas.microsoft.com/office/powerpoint/2010/main" val="332381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5400000">
                                      <p:cBhvr>
                                        <p:cTn id="16" dur="2000" fill="hold"/>
                                        <p:tgtEl>
                                          <p:spTgt spid="1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1000"/>
                                        <p:tgtEl>
                                          <p:spTgt spid="13"/>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1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5215890" y="8176585"/>
            <a:ext cx="4114800" cy="365125"/>
          </a:xfrm>
        </p:spPr>
        <p:txBody>
          <a:bodyPr/>
          <a:lstStyle/>
          <a:p>
            <a:r>
              <a:rPr lang="en-US" smtClean="0"/>
              <a:t>Prepared by Er. Bibek Magar ( bibek.magar@thc.tu.edu.np)</a:t>
            </a:r>
            <a:endParaRPr lang="en-US"/>
          </a:p>
        </p:txBody>
      </p:sp>
      <p:cxnSp>
        <p:nvCxnSpPr>
          <p:cNvPr id="6" name="Straight Connector 5"/>
          <p:cNvCxnSpPr/>
          <p:nvPr/>
        </p:nvCxnSpPr>
        <p:spPr>
          <a:xfrm>
            <a:off x="1885628" y="2077812"/>
            <a:ext cx="0" cy="139091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rot="10800000">
            <a:off x="212045" y="2088277"/>
            <a:ext cx="3347166" cy="2760908"/>
            <a:chOff x="-964574" y="268042"/>
            <a:chExt cx="3347166" cy="2760908"/>
          </a:xfrm>
        </p:grpSpPr>
        <p:cxnSp>
          <p:nvCxnSpPr>
            <p:cNvPr id="8" name="Straight Connector 7"/>
            <p:cNvCxnSpPr/>
            <p:nvPr/>
          </p:nvCxnSpPr>
          <p:spPr>
            <a:xfrm flipV="1">
              <a:off x="721217" y="1648496"/>
              <a:ext cx="1661375" cy="1287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64574" y="268042"/>
              <a:ext cx="3345824" cy="27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5345269" y="2088277"/>
            <a:ext cx="2420021" cy="14207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45269" y="1658473"/>
            <a:ext cx="2420021" cy="1810258"/>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8980840" y="3455852"/>
            <a:ext cx="27044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027776" y="3076959"/>
            <a:ext cx="914400" cy="369332"/>
          </a:xfrm>
          <a:prstGeom prst="rect">
            <a:avLst/>
          </a:prstGeom>
          <a:noFill/>
        </p:spPr>
        <p:txBody>
          <a:bodyPr wrap="square" rtlCol="0">
            <a:spAutoFit/>
          </a:bodyPr>
          <a:lstStyle/>
          <a:p>
            <a:r>
              <a:rPr lang="en-US" dirty="0" smtClean="0"/>
              <a:t>VP, HP</a:t>
            </a:r>
            <a:endParaRPr lang="en-US" dirty="0"/>
          </a:p>
        </p:txBody>
      </p:sp>
      <p:sp>
        <p:nvSpPr>
          <p:cNvPr id="19" name="TextBox 18"/>
          <p:cNvSpPr txBox="1"/>
          <p:nvPr/>
        </p:nvSpPr>
        <p:spPr>
          <a:xfrm>
            <a:off x="7178710" y="3099399"/>
            <a:ext cx="914400" cy="369332"/>
          </a:xfrm>
          <a:prstGeom prst="rect">
            <a:avLst/>
          </a:prstGeom>
          <a:noFill/>
        </p:spPr>
        <p:txBody>
          <a:bodyPr wrap="square" rtlCol="0">
            <a:spAutoFit/>
          </a:bodyPr>
          <a:lstStyle/>
          <a:p>
            <a:r>
              <a:rPr lang="en-US" dirty="0" smtClean="0"/>
              <a:t>VP</a:t>
            </a:r>
            <a:endParaRPr lang="en-US" dirty="0"/>
          </a:p>
        </p:txBody>
      </p:sp>
      <p:sp>
        <p:nvSpPr>
          <p:cNvPr id="20" name="TextBox 19"/>
          <p:cNvSpPr txBox="1"/>
          <p:nvPr/>
        </p:nvSpPr>
        <p:spPr>
          <a:xfrm>
            <a:off x="7178710" y="1845692"/>
            <a:ext cx="914400" cy="369332"/>
          </a:xfrm>
          <a:prstGeom prst="rect">
            <a:avLst/>
          </a:prstGeom>
          <a:noFill/>
        </p:spPr>
        <p:txBody>
          <a:bodyPr wrap="square" rtlCol="0">
            <a:spAutoFit/>
          </a:bodyPr>
          <a:lstStyle/>
          <a:p>
            <a:r>
              <a:rPr lang="en-US" dirty="0"/>
              <a:t>H</a:t>
            </a:r>
            <a:r>
              <a:rPr lang="en-US" dirty="0" smtClean="0"/>
              <a:t>P</a:t>
            </a:r>
            <a:endParaRPr lang="en-US" dirty="0"/>
          </a:p>
        </p:txBody>
      </p:sp>
      <p:sp>
        <p:nvSpPr>
          <p:cNvPr id="21" name="TextBox 20"/>
          <p:cNvSpPr txBox="1"/>
          <p:nvPr/>
        </p:nvSpPr>
        <p:spPr>
          <a:xfrm>
            <a:off x="1412517" y="329150"/>
            <a:ext cx="5137737" cy="461665"/>
          </a:xfrm>
          <a:prstGeom prst="rect">
            <a:avLst/>
          </a:prstGeom>
          <a:noFill/>
        </p:spPr>
        <p:txBody>
          <a:bodyPr wrap="square" rtlCol="0">
            <a:spAutoFit/>
          </a:bodyPr>
          <a:lstStyle/>
          <a:p>
            <a:r>
              <a:rPr lang="en-US" sz="2400" dirty="0" smtClean="0"/>
              <a:t>Rotation of HP in 2</a:t>
            </a:r>
            <a:r>
              <a:rPr lang="en-US" sz="2400" baseline="30000" dirty="0" smtClean="0"/>
              <a:t>nd</a:t>
            </a:r>
            <a:r>
              <a:rPr lang="en-US" sz="2400" dirty="0" smtClean="0"/>
              <a:t> Quadrant:</a:t>
            </a:r>
            <a:endParaRPr lang="en-US" sz="2400" dirty="0"/>
          </a:p>
        </p:txBody>
      </p:sp>
    </p:spTree>
    <p:extLst>
      <p:ext uri="{BB962C8B-B14F-4D97-AF65-F5344CB8AC3E}">
        <p14:creationId xmlns:p14="http://schemas.microsoft.com/office/powerpoint/2010/main" val="122449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5400000">
                                      <p:cBhvr>
                                        <p:cTn id="16" dur="2000" fill="hold"/>
                                        <p:tgtEl>
                                          <p:spTgt spid="1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1000"/>
                                        <p:tgtEl>
                                          <p:spTgt spid="13"/>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1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743450" y="8176585"/>
            <a:ext cx="4114800" cy="365125"/>
          </a:xfrm>
        </p:spPr>
        <p:txBody>
          <a:bodyPr/>
          <a:lstStyle/>
          <a:p>
            <a:r>
              <a:rPr lang="en-US" smtClean="0"/>
              <a:t>Prepared by Er. Bibek Magar ( bibek.magar@thc.tu.edu.np)</a:t>
            </a:r>
            <a:endParaRPr lang="en-US"/>
          </a:p>
        </p:txBody>
      </p:sp>
      <p:cxnSp>
        <p:nvCxnSpPr>
          <p:cNvPr id="6" name="Straight Connector 5"/>
          <p:cNvCxnSpPr/>
          <p:nvPr/>
        </p:nvCxnSpPr>
        <p:spPr>
          <a:xfrm>
            <a:off x="2364009" y="3560223"/>
            <a:ext cx="0" cy="139091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rot="10800000">
            <a:off x="704111" y="2190234"/>
            <a:ext cx="3347166" cy="2760908"/>
            <a:chOff x="-964574" y="268042"/>
            <a:chExt cx="3347166" cy="2760908"/>
          </a:xfrm>
        </p:grpSpPr>
        <p:cxnSp>
          <p:nvCxnSpPr>
            <p:cNvPr id="8" name="Straight Connector 7"/>
            <p:cNvCxnSpPr/>
            <p:nvPr/>
          </p:nvCxnSpPr>
          <p:spPr>
            <a:xfrm flipV="1">
              <a:off x="721217" y="1648496"/>
              <a:ext cx="1661375" cy="1287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64574" y="268042"/>
              <a:ext cx="3345824" cy="27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4501300" y="3532715"/>
            <a:ext cx="2420021" cy="1393333"/>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01299" y="1905000"/>
            <a:ext cx="2420021" cy="1639700"/>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8687470" y="3583567"/>
            <a:ext cx="27044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934700" y="3609326"/>
            <a:ext cx="914400" cy="369332"/>
          </a:xfrm>
          <a:prstGeom prst="rect">
            <a:avLst/>
          </a:prstGeom>
          <a:noFill/>
        </p:spPr>
        <p:txBody>
          <a:bodyPr wrap="square" rtlCol="0">
            <a:spAutoFit/>
          </a:bodyPr>
          <a:lstStyle/>
          <a:p>
            <a:r>
              <a:rPr lang="en-US" dirty="0" smtClean="0"/>
              <a:t>VP</a:t>
            </a:r>
            <a:endParaRPr lang="en-US" dirty="0"/>
          </a:p>
        </p:txBody>
      </p:sp>
      <p:sp>
        <p:nvSpPr>
          <p:cNvPr id="18" name="TextBox 17"/>
          <p:cNvSpPr txBox="1"/>
          <p:nvPr/>
        </p:nvSpPr>
        <p:spPr>
          <a:xfrm>
            <a:off x="10934700" y="3188477"/>
            <a:ext cx="914400" cy="369332"/>
          </a:xfrm>
          <a:prstGeom prst="rect">
            <a:avLst/>
          </a:prstGeom>
          <a:noFill/>
        </p:spPr>
        <p:txBody>
          <a:bodyPr wrap="square" rtlCol="0">
            <a:spAutoFit/>
          </a:bodyPr>
          <a:lstStyle/>
          <a:p>
            <a:r>
              <a:rPr lang="en-US" dirty="0"/>
              <a:t>H</a:t>
            </a:r>
            <a:r>
              <a:rPr lang="en-US" dirty="0" smtClean="0"/>
              <a:t>P</a:t>
            </a:r>
            <a:endParaRPr lang="en-US" dirty="0"/>
          </a:p>
        </p:txBody>
      </p:sp>
      <p:sp>
        <p:nvSpPr>
          <p:cNvPr id="19" name="TextBox 18"/>
          <p:cNvSpPr txBox="1"/>
          <p:nvPr/>
        </p:nvSpPr>
        <p:spPr>
          <a:xfrm>
            <a:off x="6456944" y="4235611"/>
            <a:ext cx="914400" cy="369332"/>
          </a:xfrm>
          <a:prstGeom prst="rect">
            <a:avLst/>
          </a:prstGeom>
          <a:noFill/>
        </p:spPr>
        <p:txBody>
          <a:bodyPr wrap="square" rtlCol="0">
            <a:spAutoFit/>
          </a:bodyPr>
          <a:lstStyle/>
          <a:p>
            <a:r>
              <a:rPr lang="en-US" dirty="0" smtClean="0"/>
              <a:t>VP</a:t>
            </a:r>
            <a:endParaRPr lang="en-US" dirty="0"/>
          </a:p>
        </p:txBody>
      </p:sp>
      <p:sp>
        <p:nvSpPr>
          <p:cNvPr id="20" name="TextBox 19"/>
          <p:cNvSpPr txBox="1"/>
          <p:nvPr/>
        </p:nvSpPr>
        <p:spPr>
          <a:xfrm>
            <a:off x="6343650" y="2615557"/>
            <a:ext cx="914400" cy="369332"/>
          </a:xfrm>
          <a:prstGeom prst="rect">
            <a:avLst/>
          </a:prstGeom>
          <a:noFill/>
        </p:spPr>
        <p:txBody>
          <a:bodyPr wrap="square" rtlCol="0">
            <a:spAutoFit/>
          </a:bodyPr>
          <a:lstStyle/>
          <a:p>
            <a:r>
              <a:rPr lang="en-US" dirty="0"/>
              <a:t>H</a:t>
            </a:r>
            <a:r>
              <a:rPr lang="en-US" dirty="0" smtClean="0"/>
              <a:t>P</a:t>
            </a:r>
            <a:endParaRPr lang="en-US" dirty="0"/>
          </a:p>
        </p:txBody>
      </p:sp>
      <p:sp>
        <p:nvSpPr>
          <p:cNvPr id="21" name="TextBox 20"/>
          <p:cNvSpPr txBox="1"/>
          <p:nvPr/>
        </p:nvSpPr>
        <p:spPr>
          <a:xfrm>
            <a:off x="1412517" y="329150"/>
            <a:ext cx="5137737" cy="461665"/>
          </a:xfrm>
          <a:prstGeom prst="rect">
            <a:avLst/>
          </a:prstGeom>
          <a:noFill/>
        </p:spPr>
        <p:txBody>
          <a:bodyPr wrap="square" rtlCol="0">
            <a:spAutoFit/>
          </a:bodyPr>
          <a:lstStyle/>
          <a:p>
            <a:r>
              <a:rPr lang="en-US" sz="2400" dirty="0" smtClean="0"/>
              <a:t>Rotation of HP in 3</a:t>
            </a:r>
            <a:r>
              <a:rPr lang="en-US" sz="2400" baseline="30000" dirty="0" smtClean="0"/>
              <a:t>rd</a:t>
            </a:r>
            <a:r>
              <a:rPr lang="en-US" sz="2400" dirty="0" smtClean="0"/>
              <a:t> Quadrant:</a:t>
            </a:r>
            <a:endParaRPr lang="en-US" sz="2400" dirty="0"/>
          </a:p>
        </p:txBody>
      </p:sp>
    </p:spTree>
    <p:extLst>
      <p:ext uri="{BB962C8B-B14F-4D97-AF65-F5344CB8AC3E}">
        <p14:creationId xmlns:p14="http://schemas.microsoft.com/office/powerpoint/2010/main" val="398162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5400000">
                                      <p:cBhvr>
                                        <p:cTn id="16" dur="2000" fill="hold"/>
                                        <p:tgtEl>
                                          <p:spTgt spid="1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1000"/>
                                        <p:tgtEl>
                                          <p:spTgt spid="13"/>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1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5215890" y="8176585"/>
            <a:ext cx="4114800" cy="365125"/>
          </a:xfrm>
        </p:spPr>
        <p:txBody>
          <a:bodyPr/>
          <a:lstStyle/>
          <a:p>
            <a:r>
              <a:rPr lang="en-US" smtClean="0"/>
              <a:t>Prepared by Er. Bibek Magar ( bibek.magar@thc.tu.edu.np)</a:t>
            </a:r>
            <a:endParaRPr lang="en-US"/>
          </a:p>
        </p:txBody>
      </p:sp>
      <p:cxnSp>
        <p:nvCxnSpPr>
          <p:cNvPr id="6" name="Straight Connector 5"/>
          <p:cNvCxnSpPr/>
          <p:nvPr/>
        </p:nvCxnSpPr>
        <p:spPr>
          <a:xfrm>
            <a:off x="1897836" y="3508984"/>
            <a:ext cx="0" cy="139091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12045" y="2088277"/>
            <a:ext cx="3347166" cy="2760908"/>
            <a:chOff x="-964574" y="268042"/>
            <a:chExt cx="3347166" cy="2760908"/>
          </a:xfrm>
        </p:grpSpPr>
        <p:cxnSp>
          <p:nvCxnSpPr>
            <p:cNvPr id="8" name="Straight Connector 7"/>
            <p:cNvCxnSpPr/>
            <p:nvPr/>
          </p:nvCxnSpPr>
          <p:spPr>
            <a:xfrm flipV="1">
              <a:off x="721217" y="1648496"/>
              <a:ext cx="1661375" cy="1287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64574" y="268042"/>
              <a:ext cx="3345824" cy="27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5079857" y="3507776"/>
            <a:ext cx="2420021" cy="1393333"/>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79856" y="3507776"/>
            <a:ext cx="2420021" cy="164334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9159910" y="3583567"/>
            <a:ext cx="27044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119216" y="3583567"/>
            <a:ext cx="914400" cy="369332"/>
          </a:xfrm>
          <a:prstGeom prst="rect">
            <a:avLst/>
          </a:prstGeom>
          <a:noFill/>
        </p:spPr>
        <p:txBody>
          <a:bodyPr wrap="square" rtlCol="0">
            <a:spAutoFit/>
          </a:bodyPr>
          <a:lstStyle/>
          <a:p>
            <a:r>
              <a:rPr lang="en-US" dirty="0" smtClean="0"/>
              <a:t>HP, VP</a:t>
            </a:r>
            <a:endParaRPr lang="en-US" dirty="0"/>
          </a:p>
        </p:txBody>
      </p:sp>
      <p:sp>
        <p:nvSpPr>
          <p:cNvPr id="19" name="TextBox 18"/>
          <p:cNvSpPr txBox="1"/>
          <p:nvPr/>
        </p:nvSpPr>
        <p:spPr>
          <a:xfrm>
            <a:off x="7090195" y="4465226"/>
            <a:ext cx="914400" cy="369332"/>
          </a:xfrm>
          <a:prstGeom prst="rect">
            <a:avLst/>
          </a:prstGeom>
          <a:noFill/>
        </p:spPr>
        <p:txBody>
          <a:bodyPr wrap="square" rtlCol="0">
            <a:spAutoFit/>
          </a:bodyPr>
          <a:lstStyle/>
          <a:p>
            <a:r>
              <a:rPr lang="en-US" dirty="0" smtClean="0"/>
              <a:t>VP</a:t>
            </a:r>
            <a:endParaRPr lang="en-US" dirty="0"/>
          </a:p>
        </p:txBody>
      </p:sp>
      <p:sp>
        <p:nvSpPr>
          <p:cNvPr id="20" name="TextBox 19"/>
          <p:cNvSpPr txBox="1"/>
          <p:nvPr/>
        </p:nvSpPr>
        <p:spPr>
          <a:xfrm>
            <a:off x="7042677" y="4841449"/>
            <a:ext cx="914400" cy="369332"/>
          </a:xfrm>
          <a:prstGeom prst="rect">
            <a:avLst/>
          </a:prstGeom>
          <a:noFill/>
        </p:spPr>
        <p:txBody>
          <a:bodyPr wrap="square" rtlCol="0">
            <a:spAutoFit/>
          </a:bodyPr>
          <a:lstStyle/>
          <a:p>
            <a:r>
              <a:rPr lang="en-US" dirty="0"/>
              <a:t>H</a:t>
            </a:r>
            <a:r>
              <a:rPr lang="en-US" dirty="0" smtClean="0"/>
              <a:t>P</a:t>
            </a:r>
            <a:endParaRPr lang="en-US" dirty="0"/>
          </a:p>
        </p:txBody>
      </p:sp>
      <p:sp>
        <p:nvSpPr>
          <p:cNvPr id="21" name="TextBox 20"/>
          <p:cNvSpPr txBox="1"/>
          <p:nvPr/>
        </p:nvSpPr>
        <p:spPr>
          <a:xfrm>
            <a:off x="1412517" y="329150"/>
            <a:ext cx="5137737" cy="461665"/>
          </a:xfrm>
          <a:prstGeom prst="rect">
            <a:avLst/>
          </a:prstGeom>
          <a:noFill/>
        </p:spPr>
        <p:txBody>
          <a:bodyPr wrap="square" rtlCol="0">
            <a:spAutoFit/>
          </a:bodyPr>
          <a:lstStyle/>
          <a:p>
            <a:r>
              <a:rPr lang="en-US" sz="2400" dirty="0" smtClean="0"/>
              <a:t>Rotation of HP in 4</a:t>
            </a:r>
            <a:r>
              <a:rPr lang="en-US" sz="2400" baseline="30000" dirty="0" smtClean="0"/>
              <a:t>th</a:t>
            </a:r>
            <a:r>
              <a:rPr lang="en-US" sz="2400" dirty="0" smtClean="0"/>
              <a:t> Quadrant:</a:t>
            </a:r>
            <a:endParaRPr lang="en-US" sz="2400" dirty="0"/>
          </a:p>
        </p:txBody>
      </p:sp>
    </p:spTree>
    <p:extLst>
      <p:ext uri="{BB962C8B-B14F-4D97-AF65-F5344CB8AC3E}">
        <p14:creationId xmlns:p14="http://schemas.microsoft.com/office/powerpoint/2010/main" val="220536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5400000">
                                      <p:cBhvr>
                                        <p:cTn id="16" dur="2000" fill="hold"/>
                                        <p:tgtEl>
                                          <p:spTgt spid="1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1000"/>
                                        <p:tgtEl>
                                          <p:spTgt spid="13"/>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1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73"/>
            <a:ext cx="10515600" cy="1325563"/>
          </a:xfrm>
        </p:spPr>
        <p:txBody>
          <a:bodyPr/>
          <a:lstStyle/>
          <a:p>
            <a:pPr algn="ctr"/>
            <a:r>
              <a:rPr lang="en-US" dirty="0" smtClean="0"/>
              <a:t>Projection of Points</a:t>
            </a:r>
            <a:endParaRPr lang="en-US"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296214" y="1016624"/>
            <a:ext cx="4636394" cy="369332"/>
          </a:xfrm>
          <a:prstGeom prst="rect">
            <a:avLst/>
          </a:prstGeom>
          <a:noFill/>
        </p:spPr>
        <p:txBody>
          <a:bodyPr wrap="square" rtlCol="0">
            <a:spAutoFit/>
          </a:bodyPr>
          <a:lstStyle/>
          <a:p>
            <a:r>
              <a:rPr lang="en-US" dirty="0" smtClean="0"/>
              <a:t>Projection of a point in the First Quadrant:</a:t>
            </a:r>
            <a:endParaRPr lang="en-US" dirty="0"/>
          </a:p>
        </p:txBody>
      </p:sp>
      <p:sp>
        <p:nvSpPr>
          <p:cNvPr id="7" name="TextBox 6"/>
          <p:cNvSpPr txBox="1"/>
          <p:nvPr/>
        </p:nvSpPr>
        <p:spPr>
          <a:xfrm>
            <a:off x="7882944" y="5110718"/>
            <a:ext cx="270456" cy="369332"/>
          </a:xfrm>
          <a:prstGeom prst="rect">
            <a:avLst/>
          </a:prstGeom>
          <a:noFill/>
        </p:spPr>
        <p:txBody>
          <a:bodyPr wrap="square" rtlCol="0">
            <a:spAutoFit/>
          </a:bodyPr>
          <a:lstStyle/>
          <a:p>
            <a:r>
              <a:rPr lang="en-US" dirty="0" smtClean="0"/>
              <a:t>p</a:t>
            </a:r>
            <a:endParaRPr lang="en-US" dirty="0"/>
          </a:p>
        </p:txBody>
      </p:sp>
      <p:sp>
        <p:nvSpPr>
          <p:cNvPr id="9" name="TextBox 8"/>
          <p:cNvSpPr txBox="1"/>
          <p:nvPr/>
        </p:nvSpPr>
        <p:spPr>
          <a:xfrm>
            <a:off x="7810961" y="3001904"/>
            <a:ext cx="497983" cy="369332"/>
          </a:xfrm>
          <a:prstGeom prst="rect">
            <a:avLst/>
          </a:prstGeom>
          <a:noFill/>
        </p:spPr>
        <p:txBody>
          <a:bodyPr wrap="square" rtlCol="0">
            <a:spAutoFit/>
          </a:bodyPr>
          <a:lstStyle/>
          <a:p>
            <a:pPr algn="ctr"/>
            <a:r>
              <a:rPr lang="en-US" dirty="0" smtClean="0"/>
              <a:t>p’</a:t>
            </a:r>
            <a:endParaRPr lang="en-US" dirty="0"/>
          </a:p>
        </p:txBody>
      </p:sp>
      <p:sp>
        <p:nvSpPr>
          <p:cNvPr id="10" name="TextBox 9"/>
          <p:cNvSpPr txBox="1"/>
          <p:nvPr/>
        </p:nvSpPr>
        <p:spPr>
          <a:xfrm>
            <a:off x="5696713" y="3846371"/>
            <a:ext cx="553792" cy="369332"/>
          </a:xfrm>
          <a:prstGeom prst="rect">
            <a:avLst/>
          </a:prstGeom>
          <a:noFill/>
        </p:spPr>
        <p:txBody>
          <a:bodyPr wrap="square" rtlCol="0">
            <a:spAutoFit/>
          </a:bodyPr>
          <a:lstStyle/>
          <a:p>
            <a:r>
              <a:rPr lang="en-US" dirty="0" smtClean="0"/>
              <a:t>P</a:t>
            </a:r>
            <a:endParaRPr lang="en-US" dirty="0"/>
          </a:p>
        </p:txBody>
      </p:sp>
      <p:sp>
        <p:nvSpPr>
          <p:cNvPr id="3" name="Freeform 2"/>
          <p:cNvSpPr/>
          <p:nvPr/>
        </p:nvSpPr>
        <p:spPr>
          <a:xfrm>
            <a:off x="3738431" y="1342844"/>
            <a:ext cx="1352282" cy="2975020"/>
          </a:xfrm>
          <a:custGeom>
            <a:avLst/>
            <a:gdLst>
              <a:gd name="connsiteX0" fmla="*/ 1352282 w 1352282"/>
              <a:gd name="connsiteY0" fmla="*/ 2253803 h 2975020"/>
              <a:gd name="connsiteX1" fmla="*/ 0 w 1352282"/>
              <a:gd name="connsiteY1" fmla="*/ 2975020 h 2975020"/>
              <a:gd name="connsiteX2" fmla="*/ 12879 w 1352282"/>
              <a:gd name="connsiteY2" fmla="*/ 772732 h 2975020"/>
              <a:gd name="connsiteX3" fmla="*/ 1352282 w 1352282"/>
              <a:gd name="connsiteY3" fmla="*/ 0 h 2975020"/>
              <a:gd name="connsiteX4" fmla="*/ 1352282 w 1352282"/>
              <a:gd name="connsiteY4" fmla="*/ 2253803 h 2975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282" h="2975020">
                <a:moveTo>
                  <a:pt x="1352282" y="2253803"/>
                </a:moveTo>
                <a:lnTo>
                  <a:pt x="0" y="2975020"/>
                </a:lnTo>
                <a:lnTo>
                  <a:pt x="12879" y="772732"/>
                </a:lnTo>
                <a:lnTo>
                  <a:pt x="1352282" y="0"/>
                </a:lnTo>
                <a:lnTo>
                  <a:pt x="1352282" y="2253803"/>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715305" y="3593494"/>
            <a:ext cx="3138985" cy="1760561"/>
          </a:xfrm>
          <a:custGeom>
            <a:avLst/>
            <a:gdLst>
              <a:gd name="connsiteX0" fmla="*/ 0 w 3138985"/>
              <a:gd name="connsiteY0" fmla="*/ 736979 h 1760561"/>
              <a:gd name="connsiteX1" fmla="*/ 1378424 w 3138985"/>
              <a:gd name="connsiteY1" fmla="*/ 0 h 1760561"/>
              <a:gd name="connsiteX2" fmla="*/ 3138985 w 3138985"/>
              <a:gd name="connsiteY2" fmla="*/ 1037230 h 1760561"/>
              <a:gd name="connsiteX3" fmla="*/ 1774209 w 3138985"/>
              <a:gd name="connsiteY3" fmla="*/ 1760561 h 1760561"/>
              <a:gd name="connsiteX4" fmla="*/ 0 w 3138985"/>
              <a:gd name="connsiteY4" fmla="*/ 736979 h 176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8985" h="1760561">
                <a:moveTo>
                  <a:pt x="0" y="736979"/>
                </a:moveTo>
                <a:lnTo>
                  <a:pt x="1378424" y="0"/>
                </a:lnTo>
                <a:lnTo>
                  <a:pt x="3138985" y="1037230"/>
                </a:lnTo>
                <a:lnTo>
                  <a:pt x="1774209" y="1760561"/>
                </a:lnTo>
                <a:lnTo>
                  <a:pt x="0" y="736979"/>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flipV="1">
            <a:off x="4225444" y="3242551"/>
            <a:ext cx="1468009" cy="842960"/>
          </a:xfrm>
          <a:prstGeom prst="line">
            <a:avLst/>
          </a:prstGeom>
          <a:ln w="15875">
            <a:solidFill>
              <a:srgbClr val="00B050"/>
            </a:solidFill>
            <a:prstDash val="lgDash"/>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5693453" y="4085511"/>
            <a:ext cx="0" cy="864314"/>
          </a:xfrm>
          <a:prstGeom prst="line">
            <a:avLst/>
          </a:prstGeom>
          <a:ln w="15875">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4225444" y="4085343"/>
            <a:ext cx="1468010" cy="867658"/>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219094" y="3256504"/>
            <a:ext cx="6349" cy="828839"/>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5647386" y="4017786"/>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79377" y="3189115"/>
            <a:ext cx="92134" cy="135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628225" y="4909846"/>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a:off x="7458075" y="3846371"/>
            <a:ext cx="1666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239125" y="3186571"/>
            <a:ext cx="9992" cy="659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239125" y="3846371"/>
            <a:ext cx="9291" cy="148867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8198823" y="3153528"/>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192768" y="5279178"/>
            <a:ext cx="111295" cy="913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4038600" y="2873051"/>
            <a:ext cx="497983" cy="369332"/>
          </a:xfrm>
          <a:prstGeom prst="rect">
            <a:avLst/>
          </a:prstGeom>
          <a:noFill/>
        </p:spPr>
        <p:txBody>
          <a:bodyPr wrap="square" rtlCol="0">
            <a:spAutoFit/>
          </a:bodyPr>
          <a:lstStyle/>
          <a:p>
            <a:pPr algn="ctr"/>
            <a:r>
              <a:rPr lang="en-US" dirty="0" smtClean="0"/>
              <a:t>p’</a:t>
            </a:r>
            <a:endParaRPr lang="en-US" dirty="0"/>
          </a:p>
        </p:txBody>
      </p:sp>
      <p:sp>
        <p:nvSpPr>
          <p:cNvPr id="54" name="TextBox 53"/>
          <p:cNvSpPr txBox="1"/>
          <p:nvPr/>
        </p:nvSpPr>
        <p:spPr>
          <a:xfrm>
            <a:off x="5683872" y="4765159"/>
            <a:ext cx="270456" cy="369332"/>
          </a:xfrm>
          <a:prstGeom prst="rect">
            <a:avLst/>
          </a:prstGeom>
          <a:noFill/>
        </p:spPr>
        <p:txBody>
          <a:bodyPr wrap="square" rtlCol="0">
            <a:spAutoFit/>
          </a:bodyPr>
          <a:lstStyle/>
          <a:p>
            <a:r>
              <a:rPr lang="en-US" dirty="0" smtClean="0"/>
              <a:t>p</a:t>
            </a:r>
            <a:endParaRPr lang="en-US" dirty="0"/>
          </a:p>
        </p:txBody>
      </p:sp>
      <p:sp>
        <p:nvSpPr>
          <p:cNvPr id="55" name="TextBox 54"/>
          <p:cNvSpPr txBox="1"/>
          <p:nvPr/>
        </p:nvSpPr>
        <p:spPr>
          <a:xfrm>
            <a:off x="8831133" y="3470375"/>
            <a:ext cx="568829" cy="369332"/>
          </a:xfrm>
          <a:prstGeom prst="rect">
            <a:avLst/>
          </a:prstGeom>
          <a:noFill/>
        </p:spPr>
        <p:txBody>
          <a:bodyPr wrap="square" rtlCol="0">
            <a:spAutoFit/>
          </a:bodyPr>
          <a:lstStyle/>
          <a:p>
            <a:r>
              <a:rPr lang="en-US" dirty="0" smtClean="0"/>
              <a:t>VP</a:t>
            </a:r>
            <a:endParaRPr lang="en-US" dirty="0"/>
          </a:p>
        </p:txBody>
      </p:sp>
      <p:sp>
        <p:nvSpPr>
          <p:cNvPr id="56" name="TextBox 55"/>
          <p:cNvSpPr txBox="1"/>
          <p:nvPr/>
        </p:nvSpPr>
        <p:spPr>
          <a:xfrm>
            <a:off x="8840535" y="3917882"/>
            <a:ext cx="568829" cy="369332"/>
          </a:xfrm>
          <a:prstGeom prst="rect">
            <a:avLst/>
          </a:prstGeom>
          <a:noFill/>
        </p:spPr>
        <p:txBody>
          <a:bodyPr wrap="square" rtlCol="0">
            <a:spAutoFit/>
          </a:bodyPr>
          <a:lstStyle/>
          <a:p>
            <a:r>
              <a:rPr lang="en-US" dirty="0"/>
              <a:t>H</a:t>
            </a:r>
            <a:r>
              <a:rPr lang="en-US" dirty="0" smtClean="0"/>
              <a:t>P</a:t>
            </a:r>
            <a:endParaRPr lang="en-US" dirty="0"/>
          </a:p>
        </p:txBody>
      </p:sp>
    </p:spTree>
    <p:extLst>
      <p:ext uri="{BB962C8B-B14F-4D97-AF65-F5344CB8AC3E}">
        <p14:creationId xmlns:p14="http://schemas.microsoft.com/office/powerpoint/2010/main" val="43851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anim calcmode="lin" valueType="num">
                                      <p:cBhvr>
                                        <p:cTn id="20" dur="1000" fill="hold"/>
                                        <p:tgtEl>
                                          <p:spTgt spid="39"/>
                                        </p:tgtEl>
                                        <p:attrNameLst>
                                          <p:attrName>ppt_x</p:attrName>
                                        </p:attrNameLst>
                                      </p:cBhvr>
                                      <p:tavLst>
                                        <p:tav tm="0">
                                          <p:val>
                                            <p:strVal val="#ppt_x"/>
                                          </p:val>
                                        </p:tav>
                                        <p:tav tm="100000">
                                          <p:val>
                                            <p:strVal val="#ppt_x"/>
                                          </p:val>
                                        </p:tav>
                                      </p:tavLst>
                                    </p:anim>
                                    <p:anim calcmode="lin" valueType="num">
                                      <p:cBhvr>
                                        <p:cTn id="2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10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1000"/>
                                        <p:tgtEl>
                                          <p:spTgt spid="53"/>
                                        </p:tgtEl>
                                      </p:cBhvr>
                                    </p:animEffect>
                                    <p:anim calcmode="lin" valueType="num">
                                      <p:cBhvr>
                                        <p:cTn id="46" dur="1000" fill="hold"/>
                                        <p:tgtEl>
                                          <p:spTgt spid="53"/>
                                        </p:tgtEl>
                                        <p:attrNameLst>
                                          <p:attrName>ppt_x</p:attrName>
                                        </p:attrNameLst>
                                      </p:cBhvr>
                                      <p:tavLst>
                                        <p:tav tm="0">
                                          <p:val>
                                            <p:strVal val="#ppt_x"/>
                                          </p:val>
                                        </p:tav>
                                        <p:tav tm="100000">
                                          <p:val>
                                            <p:strVal val="#ppt_x"/>
                                          </p:val>
                                        </p:tav>
                                      </p:tavLst>
                                    </p:anim>
                                    <p:anim calcmode="lin" valueType="num">
                                      <p:cBhvr>
                                        <p:cTn id="4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10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1000"/>
                                        <p:tgtEl>
                                          <p:spTgt spid="41"/>
                                        </p:tgtEl>
                                      </p:cBhvr>
                                    </p:animEffect>
                                    <p:anim calcmode="lin" valueType="num">
                                      <p:cBhvr>
                                        <p:cTn id="58" dur="1000" fill="hold"/>
                                        <p:tgtEl>
                                          <p:spTgt spid="41"/>
                                        </p:tgtEl>
                                        <p:attrNameLst>
                                          <p:attrName>ppt_x</p:attrName>
                                        </p:attrNameLst>
                                      </p:cBhvr>
                                      <p:tavLst>
                                        <p:tav tm="0">
                                          <p:val>
                                            <p:strVal val="#ppt_x"/>
                                          </p:val>
                                        </p:tav>
                                        <p:tav tm="100000">
                                          <p:val>
                                            <p:strVal val="#ppt_x"/>
                                          </p:val>
                                        </p:tav>
                                      </p:tavLst>
                                    </p:anim>
                                    <p:anim calcmode="lin" valueType="num">
                                      <p:cBhvr>
                                        <p:cTn id="5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1000"/>
                                        <p:tgtEl>
                                          <p:spTgt spid="54"/>
                                        </p:tgtEl>
                                      </p:cBhvr>
                                    </p:animEffect>
                                    <p:anim calcmode="lin" valueType="num">
                                      <p:cBhvr>
                                        <p:cTn id="65" dur="1000" fill="hold"/>
                                        <p:tgtEl>
                                          <p:spTgt spid="54"/>
                                        </p:tgtEl>
                                        <p:attrNameLst>
                                          <p:attrName>ppt_x</p:attrName>
                                        </p:attrNameLst>
                                      </p:cBhvr>
                                      <p:tavLst>
                                        <p:tav tm="0">
                                          <p:val>
                                            <p:strVal val="#ppt_x"/>
                                          </p:val>
                                        </p:tav>
                                        <p:tav tm="100000">
                                          <p:val>
                                            <p:strVal val="#ppt_x"/>
                                          </p:val>
                                        </p:tav>
                                      </p:tavLst>
                                    </p:anim>
                                    <p:anim calcmode="lin" valueType="num">
                                      <p:cBhvr>
                                        <p:cTn id="6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1000"/>
                                        <p:tgtEl>
                                          <p:spTgt spid="27"/>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down)">
                                      <p:cBhvr>
                                        <p:cTn id="75" dur="10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left)">
                                      <p:cBhvr>
                                        <p:cTn id="80" dur="10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1000"/>
                                        <p:tgtEl>
                                          <p:spTgt spid="55"/>
                                        </p:tgtEl>
                                      </p:cBhvr>
                                    </p:animEffect>
                                    <p:anim calcmode="lin" valueType="num">
                                      <p:cBhvr>
                                        <p:cTn id="86" dur="1000" fill="hold"/>
                                        <p:tgtEl>
                                          <p:spTgt spid="55"/>
                                        </p:tgtEl>
                                        <p:attrNameLst>
                                          <p:attrName>ppt_x</p:attrName>
                                        </p:attrNameLst>
                                      </p:cBhvr>
                                      <p:tavLst>
                                        <p:tav tm="0">
                                          <p:val>
                                            <p:strVal val="#ppt_x"/>
                                          </p:val>
                                        </p:tav>
                                        <p:tav tm="100000">
                                          <p:val>
                                            <p:strVal val="#ppt_x"/>
                                          </p:val>
                                        </p:tav>
                                      </p:tavLst>
                                    </p:anim>
                                    <p:anim calcmode="lin" valueType="num">
                                      <p:cBhvr>
                                        <p:cTn id="87" dur="1000" fill="hold"/>
                                        <p:tgtEl>
                                          <p:spTgt spid="55"/>
                                        </p:tgtEl>
                                        <p:attrNameLst>
                                          <p:attrName>ppt_y</p:attrName>
                                        </p:attrNameLst>
                                      </p:cBhvr>
                                      <p:tavLst>
                                        <p:tav tm="0">
                                          <p:val>
                                            <p:strVal val="#ppt_y+.1"/>
                                          </p:val>
                                        </p:tav>
                                        <p:tav tm="100000">
                                          <p:val>
                                            <p:strVal val="#ppt_y"/>
                                          </p:val>
                                        </p:tav>
                                      </p:tavLst>
                                    </p:anim>
                                  </p:childTnLst>
                                </p:cTn>
                              </p:par>
                            </p:childTnLst>
                          </p:cTn>
                        </p:par>
                        <p:par>
                          <p:cTn id="88" fill="hold">
                            <p:stCondLst>
                              <p:cond delay="1000"/>
                            </p:stCondLst>
                            <p:childTnLst>
                              <p:par>
                                <p:cTn id="89" presetID="42" presetClass="entr" presetSubtype="0" fill="hold" grpId="0" nodeType="after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1000"/>
                                        <p:tgtEl>
                                          <p:spTgt spid="56"/>
                                        </p:tgtEl>
                                      </p:cBhvr>
                                    </p:animEffect>
                                    <p:anim calcmode="lin" valueType="num">
                                      <p:cBhvr>
                                        <p:cTn id="92" dur="1000" fill="hold"/>
                                        <p:tgtEl>
                                          <p:spTgt spid="56"/>
                                        </p:tgtEl>
                                        <p:attrNameLst>
                                          <p:attrName>ppt_x</p:attrName>
                                        </p:attrNameLst>
                                      </p:cBhvr>
                                      <p:tavLst>
                                        <p:tav tm="0">
                                          <p:val>
                                            <p:strVal val="#ppt_x"/>
                                          </p:val>
                                        </p:tav>
                                        <p:tav tm="100000">
                                          <p:val>
                                            <p:strVal val="#ppt_x"/>
                                          </p:val>
                                        </p:tav>
                                      </p:tavLst>
                                    </p:anim>
                                    <p:anim calcmode="lin" valueType="num">
                                      <p:cBhvr>
                                        <p:cTn id="93"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wipe(down)">
                                      <p:cBhvr>
                                        <p:cTn id="98" dur="1000"/>
                                        <p:tgtEl>
                                          <p:spTgt spid="46"/>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1000"/>
                                        <p:tgtEl>
                                          <p:spTgt spid="51"/>
                                        </p:tgtEl>
                                      </p:cBhvr>
                                    </p:animEffect>
                                    <p:anim calcmode="lin" valueType="num">
                                      <p:cBhvr>
                                        <p:cTn id="104" dur="1000" fill="hold"/>
                                        <p:tgtEl>
                                          <p:spTgt spid="51"/>
                                        </p:tgtEl>
                                        <p:attrNameLst>
                                          <p:attrName>ppt_x</p:attrName>
                                        </p:attrNameLst>
                                      </p:cBhvr>
                                      <p:tavLst>
                                        <p:tav tm="0">
                                          <p:val>
                                            <p:strVal val="#ppt_x"/>
                                          </p:val>
                                        </p:tav>
                                        <p:tav tm="100000">
                                          <p:val>
                                            <p:strVal val="#ppt_x"/>
                                          </p:val>
                                        </p:tav>
                                      </p:tavLst>
                                    </p:anim>
                                    <p:anim calcmode="lin" valueType="num">
                                      <p:cBhvr>
                                        <p:cTn id="105" dur="1000" fill="hold"/>
                                        <p:tgtEl>
                                          <p:spTgt spid="5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9"/>
                                        </p:tgtEl>
                                        <p:attrNameLst>
                                          <p:attrName>style.visibility</p:attrName>
                                        </p:attrNameLst>
                                      </p:cBhvr>
                                      <p:to>
                                        <p:strVal val="visible"/>
                                      </p:to>
                                    </p:set>
                                    <p:animEffect transition="in" filter="fade">
                                      <p:cBhvr>
                                        <p:cTn id="108" dur="1000"/>
                                        <p:tgtEl>
                                          <p:spTgt spid="9"/>
                                        </p:tgtEl>
                                      </p:cBhvr>
                                    </p:animEffect>
                                    <p:anim calcmode="lin" valueType="num">
                                      <p:cBhvr>
                                        <p:cTn id="109" dur="1000" fill="hold"/>
                                        <p:tgtEl>
                                          <p:spTgt spid="9"/>
                                        </p:tgtEl>
                                        <p:attrNameLst>
                                          <p:attrName>ppt_x</p:attrName>
                                        </p:attrNameLst>
                                      </p:cBhvr>
                                      <p:tavLst>
                                        <p:tav tm="0">
                                          <p:val>
                                            <p:strVal val="#ppt_x"/>
                                          </p:val>
                                        </p:tav>
                                        <p:tav tm="100000">
                                          <p:val>
                                            <p:strVal val="#ppt_x"/>
                                          </p:val>
                                        </p:tav>
                                      </p:tavLst>
                                    </p:anim>
                                    <p:anim calcmode="lin" valueType="num">
                                      <p:cBhvr>
                                        <p:cTn id="11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up)">
                                      <p:cBhvr>
                                        <p:cTn id="115" dur="1000"/>
                                        <p:tgtEl>
                                          <p:spTgt spid="49"/>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fade">
                                      <p:cBhvr>
                                        <p:cTn id="120" dur="1000"/>
                                        <p:tgtEl>
                                          <p:spTgt spid="52"/>
                                        </p:tgtEl>
                                      </p:cBhvr>
                                    </p:animEffect>
                                    <p:anim calcmode="lin" valueType="num">
                                      <p:cBhvr>
                                        <p:cTn id="121" dur="1000" fill="hold"/>
                                        <p:tgtEl>
                                          <p:spTgt spid="52"/>
                                        </p:tgtEl>
                                        <p:attrNameLst>
                                          <p:attrName>ppt_x</p:attrName>
                                        </p:attrNameLst>
                                      </p:cBhvr>
                                      <p:tavLst>
                                        <p:tav tm="0">
                                          <p:val>
                                            <p:strVal val="#ppt_x"/>
                                          </p:val>
                                        </p:tav>
                                        <p:tav tm="100000">
                                          <p:val>
                                            <p:strVal val="#ppt_x"/>
                                          </p:val>
                                        </p:tav>
                                      </p:tavLst>
                                    </p:anim>
                                    <p:anim calcmode="lin" valueType="num">
                                      <p:cBhvr>
                                        <p:cTn id="122" dur="1000" fill="hold"/>
                                        <p:tgtEl>
                                          <p:spTgt spid="52"/>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1000"/>
                                        <p:tgtEl>
                                          <p:spTgt spid="7"/>
                                        </p:tgtEl>
                                      </p:cBhvr>
                                    </p:animEffect>
                                    <p:anim calcmode="lin" valueType="num">
                                      <p:cBhvr>
                                        <p:cTn id="126" dur="1000" fill="hold"/>
                                        <p:tgtEl>
                                          <p:spTgt spid="7"/>
                                        </p:tgtEl>
                                        <p:attrNameLst>
                                          <p:attrName>ppt_x</p:attrName>
                                        </p:attrNameLst>
                                      </p:cBhvr>
                                      <p:tavLst>
                                        <p:tav tm="0">
                                          <p:val>
                                            <p:strVal val="#ppt_x"/>
                                          </p:val>
                                        </p:tav>
                                        <p:tav tm="100000">
                                          <p:val>
                                            <p:strVal val="#ppt_x"/>
                                          </p:val>
                                        </p:tav>
                                      </p:tavLst>
                                    </p:anim>
                                    <p:anim calcmode="lin" valueType="num">
                                      <p:cBhvr>
                                        <p:cTn id="1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3" grpId="0" animBg="1"/>
      <p:bldP spid="8" grpId="0" animBg="1"/>
      <p:bldP spid="39" grpId="0" animBg="1"/>
      <p:bldP spid="40" grpId="0" animBg="1"/>
      <p:bldP spid="41" grpId="0" animBg="1"/>
      <p:bldP spid="51" grpId="0" animBg="1"/>
      <p:bldP spid="52" grpId="0" animBg="1"/>
      <p:bldP spid="53" grpId="0"/>
      <p:bldP spid="54" grpId="0"/>
      <p:bldP spid="55" grpId="0"/>
      <p:bldP spid="5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6384</TotalTime>
  <Words>2283</Words>
  <Application>Microsoft Office PowerPoint</Application>
  <PresentationFormat>Widescreen</PresentationFormat>
  <Paragraphs>326</Paragraphs>
  <Slides>35</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Projection of Points, Lines, and Planes</vt:lpstr>
      <vt:lpstr>Orthographic Projection</vt:lpstr>
      <vt:lpstr>PowerPoint Presentation</vt:lpstr>
      <vt:lpstr>PowerPoint Presentation</vt:lpstr>
      <vt:lpstr>PowerPoint Presentation</vt:lpstr>
      <vt:lpstr>PowerPoint Presentation</vt:lpstr>
      <vt:lpstr>PowerPoint Presentation</vt:lpstr>
      <vt:lpstr>PowerPoint Presentation</vt:lpstr>
      <vt:lpstr>Projection of Points</vt:lpstr>
      <vt:lpstr>PowerPoint Presentation</vt:lpstr>
      <vt:lpstr>PowerPoint Presentation</vt:lpstr>
      <vt:lpstr>PowerPoint Presentation</vt:lpstr>
      <vt:lpstr>Projection of Lines</vt:lpstr>
      <vt:lpstr>PowerPoint Presentation</vt:lpstr>
      <vt:lpstr>PowerPoint Presentation</vt:lpstr>
      <vt:lpstr>PowerPoint Presentation</vt:lpstr>
      <vt:lpstr>Solved Examples:</vt:lpstr>
      <vt:lpstr>PowerPoint Presentation</vt:lpstr>
      <vt:lpstr>PowerPoint Presentation</vt:lpstr>
      <vt:lpstr>PowerPoint Presentation</vt:lpstr>
      <vt:lpstr>PowerPoint Presentation</vt:lpstr>
      <vt:lpstr>PowerPoint Presentation</vt:lpstr>
      <vt:lpstr>What are we actually doing??</vt:lpstr>
      <vt:lpstr>PowerPoint Presentation</vt:lpstr>
      <vt:lpstr>PowerPoint Presentation</vt:lpstr>
      <vt:lpstr>Projection of planes</vt:lpstr>
      <vt:lpstr>PowerPoint Presentation</vt:lpstr>
      <vt:lpstr>PowerPoint Presentation</vt:lpstr>
      <vt:lpstr>PowerPoint Presentation</vt:lpstr>
      <vt:lpstr>PowerPoint Presentation</vt:lpstr>
      <vt:lpstr>Solved Examples: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297</cp:revision>
  <dcterms:created xsi:type="dcterms:W3CDTF">2022-06-08T03:31:28Z</dcterms:created>
  <dcterms:modified xsi:type="dcterms:W3CDTF">2023-07-21T08:43:39Z</dcterms:modified>
</cp:coreProperties>
</file>